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 id="2147483692" r:id="rId5"/>
    <p:sldMasterId id="2147483694" r:id="rId6"/>
    <p:sldMasterId id="2147483698" r:id="rId7"/>
  </p:sldMasterIdLst>
  <p:notesMasterIdLst>
    <p:notesMasterId r:id="rId31"/>
  </p:notesMasterIdLst>
  <p:handoutMasterIdLst>
    <p:handoutMasterId r:id="rId32"/>
  </p:handoutMasterIdLst>
  <p:sldIdLst>
    <p:sldId id="1276" r:id="rId8"/>
    <p:sldId id="1285" r:id="rId9"/>
    <p:sldId id="1279" r:id="rId10"/>
    <p:sldId id="1281" r:id="rId11"/>
    <p:sldId id="1256" r:id="rId12"/>
    <p:sldId id="1257" r:id="rId13"/>
    <p:sldId id="1258" r:id="rId14"/>
    <p:sldId id="1259" r:id="rId15"/>
    <p:sldId id="1260" r:id="rId16"/>
    <p:sldId id="1261" r:id="rId17"/>
    <p:sldId id="1282" r:id="rId18"/>
    <p:sldId id="1283" r:id="rId19"/>
    <p:sldId id="1292" r:id="rId20"/>
    <p:sldId id="1264" r:id="rId21"/>
    <p:sldId id="1290" r:id="rId22"/>
    <p:sldId id="1265" r:id="rId23"/>
    <p:sldId id="1274" r:id="rId24"/>
    <p:sldId id="1267" r:id="rId25"/>
    <p:sldId id="1289" r:id="rId26"/>
    <p:sldId id="1269" r:id="rId27"/>
    <p:sldId id="1288" r:id="rId28"/>
    <p:sldId id="1293" r:id="rId29"/>
    <p:sldId id="1280" r:id="rId30"/>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0BD4CC0-B24E-41BB-B7B9-99392234AAF6}">
          <p14:sldIdLst>
            <p14:sldId id="1276"/>
          </p14:sldIdLst>
        </p14:section>
        <p14:section name="Welcome and Background Information" id="{E3EE66B0-0039-4A46-825B-563721B4C445}">
          <p14:sldIdLst>
            <p14:sldId id="1285"/>
            <p14:sldId id="1279"/>
            <p14:sldId id="1281"/>
            <p14:sldId id="1256"/>
            <p14:sldId id="1257"/>
          </p14:sldIdLst>
        </p14:section>
        <p14:section name="Understanding Your Lease" id="{7270030C-B925-45EF-908E-53BC54FE0C7F}">
          <p14:sldIdLst>
            <p14:sldId id="1258"/>
            <p14:sldId id="1259"/>
            <p14:sldId id="1260"/>
          </p14:sldIdLst>
        </p14:section>
        <p14:section name="Moving In" id="{690EA891-382C-4F99-931A-A6D1D8D83EF4}">
          <p14:sldIdLst>
            <p14:sldId id="1261"/>
            <p14:sldId id="1282"/>
            <p14:sldId id="1283"/>
            <p14:sldId id="1292"/>
          </p14:sldIdLst>
        </p14:section>
        <p14:section name="Home Maintenance" id="{FD9F7847-2EE4-4EAC-8FCF-28642D31BECC}">
          <p14:sldIdLst>
            <p14:sldId id="1264"/>
            <p14:sldId id="1290"/>
            <p14:sldId id="1265"/>
            <p14:sldId id="1274"/>
          </p14:sldIdLst>
        </p14:section>
        <p14:section name="Your Rights as a Tenant" id="{1CD0D5E4-4EC9-4165-A22E-C6F0DAA25514}">
          <p14:sldIdLst>
            <p14:sldId id="1267"/>
            <p14:sldId id="1289"/>
            <p14:sldId id="1269"/>
            <p14:sldId id="1288"/>
          </p14:sldIdLst>
        </p14:section>
        <p14:section name="Additional Contact Information" id="{6AF3909D-3C0C-4BCB-92E9-CBE50B202C22}">
          <p14:sldIdLst>
            <p14:sldId id="1293"/>
            <p14:sldId id="1280"/>
          </p14:sldIdLst>
        </p14:section>
      </p14:sectionLst>
    </p:ext>
    <p:ext uri="{EFAFB233-063F-42B5-8137-9DF3F51BA10A}">
      <p15:sldGuideLst xmlns:p15="http://schemas.microsoft.com/office/powerpoint/2012/main">
        <p15:guide id="1" orient="horz" pos="1080" userDrawn="1">
          <p15:clr>
            <a:srgbClr val="A4A3A4"/>
          </p15:clr>
        </p15:guide>
        <p15:guide id="2" pos="4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B66602-74F2-8073-B0DA-03921365A9BD}" name="Booz Allen" initials="BA" userId="Booz Alle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eCamp, Victoria [USA]" initials="dV[" lastIdx="8" clrIdx="6">
    <p:extLst>
      <p:ext uri="{19B8F6BF-5375-455C-9EA6-DF929625EA0E}">
        <p15:presenceInfo xmlns:p15="http://schemas.microsoft.com/office/powerpoint/2012/main" userId="S::574872@bah.com::e9f0d5ff-1140-40db-8547-98043d1215cc" providerId="AD"/>
      </p:ext>
    </p:extLst>
  </p:cmAuthor>
  <p:cmAuthor id="1" name="Thompson, Linda [USA]" initials="TL[" lastIdx="13" clrIdx="0">
    <p:extLst>
      <p:ext uri="{19B8F6BF-5375-455C-9EA6-DF929625EA0E}">
        <p15:presenceInfo xmlns:p15="http://schemas.microsoft.com/office/powerpoint/2012/main" userId="S::525429@bah.com::95bb41fc-b004-4e81-932f-e0fcc468e2a2" providerId="AD"/>
      </p:ext>
    </p:extLst>
  </p:cmAuthor>
  <p:cmAuthor id="8" name="Dunn, Marta [USA]" initials="DM[" lastIdx="1" clrIdx="7">
    <p:extLst>
      <p:ext uri="{19B8F6BF-5375-455C-9EA6-DF929625EA0E}">
        <p15:presenceInfo xmlns:p15="http://schemas.microsoft.com/office/powerpoint/2012/main" userId="S::028995@bah.com::d5b77079-4da0-41d5-a4b6-d423ee19de2c" providerId="AD"/>
      </p:ext>
    </p:extLst>
  </p:cmAuthor>
  <p:cmAuthor id="2" name="Flass Maj James P" initials="FMJP" lastIdx="1" clrIdx="1">
    <p:extLst>
      <p:ext uri="{19B8F6BF-5375-455C-9EA6-DF929625EA0E}">
        <p15:presenceInfo xmlns:p15="http://schemas.microsoft.com/office/powerpoint/2012/main" userId="S-1-5-21-2103720589-201469717-587693536-308047" providerId="AD"/>
      </p:ext>
    </p:extLst>
  </p:cmAuthor>
  <p:cmAuthor id="9" name="Vogel, Maximilian [USA]" initials="VM[" lastIdx="4" clrIdx="8">
    <p:extLst>
      <p:ext uri="{19B8F6BF-5375-455C-9EA6-DF929625EA0E}">
        <p15:presenceInfo xmlns:p15="http://schemas.microsoft.com/office/powerpoint/2012/main" userId="S::574624@bah.com::46c0448e-2159-4401-8c8f-75ab457ed084" providerId="AD"/>
      </p:ext>
    </p:extLst>
  </p:cmAuthor>
  <p:cmAuthor id="3" name="Massey, Taylor [USA]" initials="MT[" lastIdx="5" clrIdx="2">
    <p:extLst>
      <p:ext uri="{19B8F6BF-5375-455C-9EA6-DF929625EA0E}">
        <p15:presenceInfo xmlns:p15="http://schemas.microsoft.com/office/powerpoint/2012/main" userId="S::607965@bah.com::d5435212-26ec-4166-846b-8ca83c212297" providerId="AD"/>
      </p:ext>
    </p:extLst>
  </p:cmAuthor>
  <p:cmAuthor id="10" name="Hoolihan, Kerri [USA]" initials="HK[" lastIdx="9" clrIdx="9">
    <p:extLst>
      <p:ext uri="{19B8F6BF-5375-455C-9EA6-DF929625EA0E}">
        <p15:presenceInfo xmlns:p15="http://schemas.microsoft.com/office/powerpoint/2012/main" userId="S::620113@bah.com::e8da3dd6-1e07-4f28-9fd3-d027017a0727" providerId="AD"/>
      </p:ext>
    </p:extLst>
  </p:cmAuthor>
  <p:cmAuthor id="4" name="Jakubik, Tara [USA]" initials="JT[" lastIdx="28" clrIdx="3">
    <p:extLst>
      <p:ext uri="{19B8F6BF-5375-455C-9EA6-DF929625EA0E}">
        <p15:presenceInfo xmlns:p15="http://schemas.microsoft.com/office/powerpoint/2012/main" userId="S::608807@bah.com::6e017e1a-ccc6-4749-bc7a-5d1196807c35" providerId="AD"/>
      </p:ext>
    </p:extLst>
  </p:cmAuthor>
  <p:cmAuthor id="5" name="Conlon, Michael [USA]" initials="CM[" lastIdx="68" clrIdx="4">
    <p:extLst>
      <p:ext uri="{19B8F6BF-5375-455C-9EA6-DF929625EA0E}">
        <p15:presenceInfo xmlns:p15="http://schemas.microsoft.com/office/powerpoint/2012/main" userId="S::597539@bah.com::d6fc8ca7-31a7-4e74-af29-5d8dd95a5814" providerId="AD"/>
      </p:ext>
    </p:extLst>
  </p:cmAuthor>
  <p:cmAuthor id="6" name="Tumulac CIV Nestor C" initials="NCT" lastIdx="11" clrIdx="5">
    <p:extLst>
      <p:ext uri="{19B8F6BF-5375-455C-9EA6-DF929625EA0E}">
        <p15:presenceInfo xmlns:p15="http://schemas.microsoft.com/office/powerpoint/2012/main" userId="Tumulac CIV Nestor 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D9D9D9"/>
    <a:srgbClr val="041C48"/>
    <a:srgbClr val="F20101"/>
    <a:srgbClr val="AA182C"/>
    <a:srgbClr val="0070C0"/>
    <a:srgbClr val="3F93D0"/>
    <a:srgbClr val="0A2240"/>
    <a:srgbClr val="FFFFFF"/>
    <a:srgbClr val="D8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264C8-A662-4954-8EB4-5682C2D25207}" v="9" dt="2023-03-07T19:09:09.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008" y="96"/>
      </p:cViewPr>
      <p:guideLst>
        <p:guide orient="horz" pos="1080"/>
        <p:guide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ron" userId="f6b0bec3-e370-4cd9-9cb5-58be387ff794" providerId="ADAL" clId="{A388CA6F-225B-4C69-9559-6993FB34E4B1}"/>
    <pc:docChg chg="custSel modSld">
      <pc:chgData name="Sharron" userId="f6b0bec3-e370-4cd9-9cb5-58be387ff794" providerId="ADAL" clId="{A388CA6F-225B-4C69-9559-6993FB34E4B1}" dt="2023-02-01T13:58:12.047" v="384" actId="207"/>
      <pc:docMkLst>
        <pc:docMk/>
      </pc:docMkLst>
      <pc:sldChg chg="modSp mod">
        <pc:chgData name="Sharron" userId="f6b0bec3-e370-4cd9-9cb5-58be387ff794" providerId="ADAL" clId="{A388CA6F-225B-4C69-9559-6993FB34E4B1}" dt="2023-02-01T13:58:12.047" v="384" actId="207"/>
        <pc:sldMkLst>
          <pc:docMk/>
          <pc:sldMk cId="899132879" sldId="1257"/>
        </pc:sldMkLst>
        <pc:spChg chg="mod">
          <ac:chgData name="Sharron" userId="f6b0bec3-e370-4cd9-9cb5-58be387ff794" providerId="ADAL" clId="{A388CA6F-225B-4C69-9559-6993FB34E4B1}" dt="2023-02-01T13:58:12.047" v="384" actId="207"/>
          <ac:spMkLst>
            <pc:docMk/>
            <pc:sldMk cId="899132879" sldId="1257"/>
            <ac:spMk id="4" creationId="{E3324BD2-6D91-43AD-8B67-6FB2D5EB998A}"/>
          </ac:spMkLst>
        </pc:spChg>
        <pc:spChg chg="mod">
          <ac:chgData name="Sharron" userId="f6b0bec3-e370-4cd9-9cb5-58be387ff794" providerId="ADAL" clId="{A388CA6F-225B-4C69-9559-6993FB34E4B1}" dt="2023-02-01T13:58:00.859" v="383" actId="207"/>
          <ac:spMkLst>
            <pc:docMk/>
            <pc:sldMk cId="899132879" sldId="1257"/>
            <ac:spMk id="40" creationId="{7216ABAA-9773-4C6C-ADEB-F2FD1A257058}"/>
          </ac:spMkLst>
        </pc:spChg>
        <pc:spChg chg="mod">
          <ac:chgData name="Sharron" userId="f6b0bec3-e370-4cd9-9cb5-58be387ff794" providerId="ADAL" clId="{A388CA6F-225B-4C69-9559-6993FB34E4B1}" dt="2023-02-01T13:57:55.187" v="381" actId="113"/>
          <ac:spMkLst>
            <pc:docMk/>
            <pc:sldMk cId="899132879" sldId="1257"/>
            <ac:spMk id="43" creationId="{02C88F86-30CC-4478-9FFB-046E885AF699}"/>
          </ac:spMkLst>
        </pc:spChg>
      </pc:sldChg>
    </pc:docChg>
  </pc:docChgLst>
  <pc:docChgLst>
    <pc:chgData name="Williams CIV Sharron N" userId="f6b0bec3-e370-4cd9-9cb5-58be387ff794" providerId="ADAL" clId="{8DF264C8-A662-4954-8EB4-5682C2D25207}"/>
    <pc:docChg chg="undo custSel addSld delSld modSld sldOrd modSection modNotesMaster modHandout">
      <pc:chgData name="Williams CIV Sharron N" userId="f6b0bec3-e370-4cd9-9cb5-58be387ff794" providerId="ADAL" clId="{8DF264C8-A662-4954-8EB4-5682C2D25207}" dt="2023-03-07T20:15:32.604" v="1238" actId="22"/>
      <pc:docMkLst>
        <pc:docMk/>
      </pc:docMkLst>
      <pc:sldChg chg="modSp mod">
        <pc:chgData name="Williams CIV Sharron N" userId="f6b0bec3-e370-4cd9-9cb5-58be387ff794" providerId="ADAL" clId="{8DF264C8-A662-4954-8EB4-5682C2D25207}" dt="2023-03-07T19:21:08.572" v="1225" actId="20577"/>
        <pc:sldMkLst>
          <pc:docMk/>
          <pc:sldMk cId="1854384731" sldId="1256"/>
        </pc:sldMkLst>
        <pc:spChg chg="mod">
          <ac:chgData name="Williams CIV Sharron N" userId="f6b0bec3-e370-4cd9-9cb5-58be387ff794" providerId="ADAL" clId="{8DF264C8-A662-4954-8EB4-5682C2D25207}" dt="2023-03-07T19:21:08.572" v="1225" actId="20577"/>
          <ac:spMkLst>
            <pc:docMk/>
            <pc:sldMk cId="1854384731" sldId="1256"/>
            <ac:spMk id="11" creationId="{86F7F256-0DE2-4542-BF7C-AA6926543696}"/>
          </ac:spMkLst>
        </pc:spChg>
      </pc:sldChg>
      <pc:sldChg chg="modSp mod">
        <pc:chgData name="Williams CIV Sharron N" userId="f6b0bec3-e370-4cd9-9cb5-58be387ff794" providerId="ADAL" clId="{8DF264C8-A662-4954-8EB4-5682C2D25207}" dt="2023-03-06T20:10:23.695" v="48" actId="13926"/>
        <pc:sldMkLst>
          <pc:docMk/>
          <pc:sldMk cId="3524462238" sldId="1258"/>
        </pc:sldMkLst>
        <pc:spChg chg="mod">
          <ac:chgData name="Williams CIV Sharron N" userId="f6b0bec3-e370-4cd9-9cb5-58be387ff794" providerId="ADAL" clId="{8DF264C8-A662-4954-8EB4-5682C2D25207}" dt="2023-03-06T20:10:23.695" v="48" actId="13926"/>
          <ac:spMkLst>
            <pc:docMk/>
            <pc:sldMk cId="3524462238" sldId="1258"/>
            <ac:spMk id="12" creationId="{20C269A7-5BBF-4110-A874-49B8BFFB199C}"/>
          </ac:spMkLst>
        </pc:spChg>
      </pc:sldChg>
      <pc:sldChg chg="modSp mod">
        <pc:chgData name="Williams CIV Sharron N" userId="f6b0bec3-e370-4cd9-9cb5-58be387ff794" providerId="ADAL" clId="{8DF264C8-A662-4954-8EB4-5682C2D25207}" dt="2023-03-07T19:07:42.028" v="1193" actId="20577"/>
        <pc:sldMkLst>
          <pc:docMk/>
          <pc:sldMk cId="1307198012" sldId="1259"/>
        </pc:sldMkLst>
        <pc:spChg chg="mod">
          <ac:chgData name="Williams CIV Sharron N" userId="f6b0bec3-e370-4cd9-9cb5-58be387ff794" providerId="ADAL" clId="{8DF264C8-A662-4954-8EB4-5682C2D25207}" dt="2023-03-07T19:07:42.028" v="1193" actId="20577"/>
          <ac:spMkLst>
            <pc:docMk/>
            <pc:sldMk cId="1307198012" sldId="1259"/>
            <ac:spMk id="6" creationId="{4A775FDF-9741-4D8B-ACCD-5DC4BDEDA21B}"/>
          </ac:spMkLst>
        </pc:spChg>
      </pc:sldChg>
      <pc:sldChg chg="modSp mod">
        <pc:chgData name="Williams CIV Sharron N" userId="f6b0bec3-e370-4cd9-9cb5-58be387ff794" providerId="ADAL" clId="{8DF264C8-A662-4954-8EB4-5682C2D25207}" dt="2023-03-06T20:15:09.489" v="77" actId="13926"/>
        <pc:sldMkLst>
          <pc:docMk/>
          <pc:sldMk cId="889506142" sldId="1265"/>
        </pc:sldMkLst>
        <pc:spChg chg="mod">
          <ac:chgData name="Williams CIV Sharron N" userId="f6b0bec3-e370-4cd9-9cb5-58be387ff794" providerId="ADAL" clId="{8DF264C8-A662-4954-8EB4-5682C2D25207}" dt="2023-03-06T20:15:05.417" v="76" actId="13926"/>
          <ac:spMkLst>
            <pc:docMk/>
            <pc:sldMk cId="889506142" sldId="1265"/>
            <ac:spMk id="16" creationId="{E00A967F-765C-44C0-BB0E-9085E04A434C}"/>
          </ac:spMkLst>
        </pc:spChg>
        <pc:spChg chg="mod">
          <ac:chgData name="Williams CIV Sharron N" userId="f6b0bec3-e370-4cd9-9cb5-58be387ff794" providerId="ADAL" clId="{8DF264C8-A662-4954-8EB4-5682C2D25207}" dt="2023-03-06T20:15:09.489" v="77" actId="13926"/>
          <ac:spMkLst>
            <pc:docMk/>
            <pc:sldMk cId="889506142" sldId="1265"/>
            <ac:spMk id="18" creationId="{51B0D0C9-13E0-4F9A-9405-B7F6D4481693}"/>
          </ac:spMkLst>
        </pc:spChg>
      </pc:sldChg>
      <pc:sldChg chg="addSp modSp mod">
        <pc:chgData name="Williams CIV Sharron N" userId="f6b0bec3-e370-4cd9-9cb5-58be387ff794" providerId="ADAL" clId="{8DF264C8-A662-4954-8EB4-5682C2D25207}" dt="2023-03-06T20:07:52.658" v="26" actId="255"/>
        <pc:sldMkLst>
          <pc:docMk/>
          <pc:sldMk cId="342111471" sldId="1276"/>
        </pc:sldMkLst>
        <pc:spChg chg="mod">
          <ac:chgData name="Williams CIV Sharron N" userId="f6b0bec3-e370-4cd9-9cb5-58be387ff794" providerId="ADAL" clId="{8DF264C8-A662-4954-8EB4-5682C2D25207}" dt="2023-03-06T20:07:52.658" v="26" actId="255"/>
          <ac:spMkLst>
            <pc:docMk/>
            <pc:sldMk cId="342111471" sldId="1276"/>
            <ac:spMk id="9" creationId="{CC6ADD5B-860F-41AD-AF09-C664031ED87A}"/>
          </ac:spMkLst>
        </pc:spChg>
        <pc:picChg chg="add mod ord">
          <ac:chgData name="Williams CIV Sharron N" userId="f6b0bec3-e370-4cd9-9cb5-58be387ff794" providerId="ADAL" clId="{8DF264C8-A662-4954-8EB4-5682C2D25207}" dt="2023-03-06T20:06:59.684" v="4" actId="167"/>
          <ac:picMkLst>
            <pc:docMk/>
            <pc:sldMk cId="342111471" sldId="1276"/>
            <ac:picMk id="5" creationId="{8F05242A-CB48-12E1-0BE5-04990D1A46CB}"/>
          </ac:picMkLst>
        </pc:picChg>
      </pc:sldChg>
      <pc:sldChg chg="modSp mod">
        <pc:chgData name="Williams CIV Sharron N" userId="f6b0bec3-e370-4cd9-9cb5-58be387ff794" providerId="ADAL" clId="{8DF264C8-A662-4954-8EB4-5682C2D25207}" dt="2023-03-06T20:09:04.908" v="28" actId="255"/>
        <pc:sldMkLst>
          <pc:docMk/>
          <pc:sldMk cId="747048829" sldId="1279"/>
        </pc:sldMkLst>
        <pc:spChg chg="mod">
          <ac:chgData name="Williams CIV Sharron N" userId="f6b0bec3-e370-4cd9-9cb5-58be387ff794" providerId="ADAL" clId="{8DF264C8-A662-4954-8EB4-5682C2D25207}" dt="2023-03-06T20:09:04.908" v="28" actId="255"/>
          <ac:spMkLst>
            <pc:docMk/>
            <pc:sldMk cId="747048829" sldId="1279"/>
            <ac:spMk id="14" creationId="{3B99DBC7-6D0E-431B-909E-0288CD97CD9C}"/>
          </ac:spMkLst>
        </pc:spChg>
      </pc:sldChg>
      <pc:sldChg chg="del">
        <pc:chgData name="Williams CIV Sharron N" userId="f6b0bec3-e370-4cd9-9cb5-58be387ff794" providerId="ADAL" clId="{8DF264C8-A662-4954-8EB4-5682C2D25207}" dt="2023-03-06T20:04:59.526" v="0" actId="2696"/>
        <pc:sldMkLst>
          <pc:docMk/>
          <pc:sldMk cId="2089271266" sldId="1291"/>
        </pc:sldMkLst>
      </pc:sldChg>
      <pc:sldChg chg="modSp mod">
        <pc:chgData name="Williams CIV Sharron N" userId="f6b0bec3-e370-4cd9-9cb5-58be387ff794" providerId="ADAL" clId="{8DF264C8-A662-4954-8EB4-5682C2D25207}" dt="2023-03-06T20:13:23.296" v="75" actId="13926"/>
        <pc:sldMkLst>
          <pc:docMk/>
          <pc:sldMk cId="3675419501" sldId="1292"/>
        </pc:sldMkLst>
        <pc:spChg chg="mod">
          <ac:chgData name="Williams CIV Sharron N" userId="f6b0bec3-e370-4cd9-9cb5-58be387ff794" providerId="ADAL" clId="{8DF264C8-A662-4954-8EB4-5682C2D25207}" dt="2023-03-06T20:13:23.296" v="75" actId="13926"/>
          <ac:spMkLst>
            <pc:docMk/>
            <pc:sldMk cId="3675419501" sldId="1292"/>
            <ac:spMk id="14" creationId="{3B99DBC7-6D0E-431B-909E-0288CD97CD9C}"/>
          </ac:spMkLst>
        </pc:spChg>
      </pc:sldChg>
      <pc:sldChg chg="addSp new mod ord">
        <pc:chgData name="Williams CIV Sharron N" userId="f6b0bec3-e370-4cd9-9cb5-58be387ff794" providerId="ADAL" clId="{8DF264C8-A662-4954-8EB4-5682C2D25207}" dt="2023-03-07T20:15:32.604" v="1238" actId="22"/>
        <pc:sldMkLst>
          <pc:docMk/>
          <pc:sldMk cId="3072524818" sldId="1293"/>
        </pc:sldMkLst>
        <pc:picChg chg="add">
          <ac:chgData name="Williams CIV Sharron N" userId="f6b0bec3-e370-4cd9-9cb5-58be387ff794" providerId="ADAL" clId="{8DF264C8-A662-4954-8EB4-5682C2D25207}" dt="2023-03-07T20:15:32.604" v="1238" actId="22"/>
          <ac:picMkLst>
            <pc:docMk/>
            <pc:sldMk cId="3072524818" sldId="1293"/>
            <ac:picMk id="5" creationId="{3AF9AD91-0DBE-E98B-FCE8-EB0A3CB3DE5B}"/>
          </ac:picMkLst>
        </pc:picChg>
      </pc:sldChg>
      <pc:sldChg chg="addSp delSp modSp new del mod ord">
        <pc:chgData name="Williams CIV Sharron N" userId="f6b0bec3-e370-4cd9-9cb5-58be387ff794" providerId="ADAL" clId="{8DF264C8-A662-4954-8EB4-5682C2D25207}" dt="2023-03-07T20:01:18.093" v="1231" actId="2696"/>
        <pc:sldMkLst>
          <pc:docMk/>
          <pc:sldMk cId="3093925834" sldId="1293"/>
        </pc:sldMkLst>
        <pc:spChg chg="mod">
          <ac:chgData name="Williams CIV Sharron N" userId="f6b0bec3-e370-4cd9-9cb5-58be387ff794" providerId="ADAL" clId="{8DF264C8-A662-4954-8EB4-5682C2D25207}" dt="2023-03-07T19:09:07.831" v="1202" actId="20577"/>
          <ac:spMkLst>
            <pc:docMk/>
            <pc:sldMk cId="3093925834" sldId="1293"/>
            <ac:spMk id="2" creationId="{E3CF1728-BBAE-7AB0-B922-2CC834314196}"/>
          </ac:spMkLst>
        </pc:spChg>
        <pc:spChg chg="del mod">
          <ac:chgData name="Williams CIV Sharron N" userId="f6b0bec3-e370-4cd9-9cb5-58be387ff794" providerId="ADAL" clId="{8DF264C8-A662-4954-8EB4-5682C2D25207}" dt="2023-03-06T20:32:37.090" v="133" actId="21"/>
          <ac:spMkLst>
            <pc:docMk/>
            <pc:sldMk cId="3093925834" sldId="1293"/>
            <ac:spMk id="3" creationId="{538EE63F-E616-4264-FCEA-43DCF2905B20}"/>
          </ac:spMkLst>
        </pc:spChg>
        <pc:spChg chg="mod">
          <ac:chgData name="Williams CIV Sharron N" userId="f6b0bec3-e370-4cd9-9cb5-58be387ff794" providerId="ADAL" clId="{8DF264C8-A662-4954-8EB4-5682C2D25207}" dt="2023-03-06T20:56:27.402" v="1184" actId="122"/>
          <ac:spMkLst>
            <pc:docMk/>
            <pc:sldMk cId="3093925834" sldId="1293"/>
            <ac:spMk id="4" creationId="{A2A2A097-DC91-4099-5B87-6A860F1FFFF0}"/>
          </ac:spMkLst>
        </pc:spChg>
        <pc:spChg chg="add mod">
          <ac:chgData name="Williams CIV Sharron N" userId="f6b0bec3-e370-4cd9-9cb5-58be387ff794" providerId="ADAL" clId="{8DF264C8-A662-4954-8EB4-5682C2D25207}" dt="2023-03-07T19:08:33.996" v="1194" actId="115"/>
          <ac:spMkLst>
            <pc:docMk/>
            <pc:sldMk cId="3093925834" sldId="1293"/>
            <ac:spMk id="6" creationId="{03B50EA3-1D25-B2EE-CAEF-7720F6DAE289}"/>
          </ac:spMkLst>
        </pc:spChg>
      </pc:sldChg>
      <pc:sldChg chg="addSp new del mod">
        <pc:chgData name="Williams CIV Sharron N" userId="f6b0bec3-e370-4cd9-9cb5-58be387ff794" providerId="ADAL" clId="{8DF264C8-A662-4954-8EB4-5682C2D25207}" dt="2023-03-07T20:14:32.239" v="1234" actId="2696"/>
        <pc:sldMkLst>
          <pc:docMk/>
          <pc:sldMk cId="1815443691" sldId="1294"/>
        </pc:sldMkLst>
        <pc:picChg chg="add">
          <ac:chgData name="Williams CIV Sharron N" userId="f6b0bec3-e370-4cd9-9cb5-58be387ff794" providerId="ADAL" clId="{8DF264C8-A662-4954-8EB4-5682C2D25207}" dt="2023-03-07T20:01:36.961" v="1232" actId="22"/>
          <ac:picMkLst>
            <pc:docMk/>
            <pc:sldMk cId="1815443691" sldId="1294"/>
            <ac:picMk id="6" creationId="{E551B8D1-B008-2521-CCD3-839F335859DE}"/>
          </ac:picMkLst>
        </pc:picChg>
      </pc:sldChg>
      <pc:sldChg chg="modSp new del mod">
        <pc:chgData name="Williams CIV Sharron N" userId="f6b0bec3-e370-4cd9-9cb5-58be387ff794" providerId="ADAL" clId="{8DF264C8-A662-4954-8EB4-5682C2D25207}" dt="2023-03-07T20:01:50.306" v="1233" actId="2696"/>
        <pc:sldMkLst>
          <pc:docMk/>
          <pc:sldMk cId="868438673" sldId="1295"/>
        </pc:sldMkLst>
        <pc:spChg chg="mod">
          <ac:chgData name="Williams CIV Sharron N" userId="f6b0bec3-e370-4cd9-9cb5-58be387ff794" providerId="ADAL" clId="{8DF264C8-A662-4954-8EB4-5682C2D25207}" dt="2023-03-07T19:56:54.317" v="1230" actId="5793"/>
          <ac:spMkLst>
            <pc:docMk/>
            <pc:sldMk cId="868438673" sldId="1295"/>
            <ac:spMk id="3" creationId="{D1DF0395-96C2-B62E-412B-1F7E763C1EFE}"/>
          </ac:spMkLst>
        </pc:spChg>
      </pc:sldChg>
    </pc:docChg>
  </pc:docChgLst>
  <pc:docChgLst>
    <pc:chgData name="Williams CIV Sharron N" userId="f6b0bec3-e370-4cd9-9cb5-58be387ff794" providerId="ADAL" clId="{A388CA6F-225B-4C69-9559-6993FB34E4B1}"/>
    <pc:docChg chg="undo custSel modSld">
      <pc:chgData name="Williams CIV Sharron N" userId="f6b0bec3-e370-4cd9-9cb5-58be387ff794" providerId="ADAL" clId="{A388CA6F-225B-4C69-9559-6993FB34E4B1}" dt="2023-01-31T20:34:31.060" v="2065" actId="207"/>
      <pc:docMkLst>
        <pc:docMk/>
      </pc:docMkLst>
      <pc:sldChg chg="modSp mod">
        <pc:chgData name="Williams CIV Sharron N" userId="f6b0bec3-e370-4cd9-9cb5-58be387ff794" providerId="ADAL" clId="{A388CA6F-225B-4C69-9559-6993FB34E4B1}" dt="2023-01-31T19:14:53.422" v="738" actId="207"/>
        <pc:sldMkLst>
          <pc:docMk/>
          <pc:sldMk cId="1854384731" sldId="1256"/>
        </pc:sldMkLst>
        <pc:spChg chg="mod">
          <ac:chgData name="Williams CIV Sharron N" userId="f6b0bec3-e370-4cd9-9cb5-58be387ff794" providerId="ADAL" clId="{A388CA6F-225B-4C69-9559-6993FB34E4B1}" dt="2023-01-31T19:14:48.512" v="736" actId="113"/>
          <ac:spMkLst>
            <pc:docMk/>
            <pc:sldMk cId="1854384731" sldId="1256"/>
            <ac:spMk id="11" creationId="{86F7F256-0DE2-4542-BF7C-AA6926543696}"/>
          </ac:spMkLst>
        </pc:spChg>
        <pc:spChg chg="mod">
          <ac:chgData name="Williams CIV Sharron N" userId="f6b0bec3-e370-4cd9-9cb5-58be387ff794" providerId="ADAL" clId="{A388CA6F-225B-4C69-9559-6993FB34E4B1}" dt="2023-01-31T19:14:53.422" v="738" actId="207"/>
          <ac:spMkLst>
            <pc:docMk/>
            <pc:sldMk cId="1854384731" sldId="1256"/>
            <ac:spMk id="14" creationId="{13D387E3-5503-4369-899E-474C48B2B823}"/>
          </ac:spMkLst>
        </pc:spChg>
      </pc:sldChg>
      <pc:sldChg chg="modSp mod">
        <pc:chgData name="Williams CIV Sharron N" userId="f6b0bec3-e370-4cd9-9cb5-58be387ff794" providerId="ADAL" clId="{A388CA6F-225B-4C69-9559-6993FB34E4B1}" dt="2023-01-31T20:31:10.198" v="2062" actId="13926"/>
        <pc:sldMkLst>
          <pc:docMk/>
          <pc:sldMk cId="899132879" sldId="1257"/>
        </pc:sldMkLst>
        <pc:spChg chg="mod">
          <ac:chgData name="Williams CIV Sharron N" userId="f6b0bec3-e370-4cd9-9cb5-58be387ff794" providerId="ADAL" clId="{A388CA6F-225B-4C69-9559-6993FB34E4B1}" dt="2023-01-31T19:37:20.174" v="825" actId="20577"/>
          <ac:spMkLst>
            <pc:docMk/>
            <pc:sldMk cId="899132879" sldId="1257"/>
            <ac:spMk id="4" creationId="{E3324BD2-6D91-43AD-8B67-6FB2D5EB998A}"/>
          </ac:spMkLst>
        </pc:spChg>
        <pc:spChg chg="mod">
          <ac:chgData name="Williams CIV Sharron N" userId="f6b0bec3-e370-4cd9-9cb5-58be387ff794" providerId="ADAL" clId="{A388CA6F-225B-4C69-9559-6993FB34E4B1}" dt="2023-01-31T20:31:10.198" v="2062" actId="13926"/>
          <ac:spMkLst>
            <pc:docMk/>
            <pc:sldMk cId="899132879" sldId="1257"/>
            <ac:spMk id="40" creationId="{7216ABAA-9773-4C6C-ADEB-F2FD1A257058}"/>
          </ac:spMkLst>
        </pc:spChg>
        <pc:spChg chg="mod">
          <ac:chgData name="Williams CIV Sharron N" userId="f6b0bec3-e370-4cd9-9cb5-58be387ff794" providerId="ADAL" clId="{A388CA6F-225B-4C69-9559-6993FB34E4B1}" dt="2023-01-31T20:31:06.766" v="2061" actId="13926"/>
          <ac:spMkLst>
            <pc:docMk/>
            <pc:sldMk cId="899132879" sldId="1257"/>
            <ac:spMk id="43" creationId="{02C88F86-30CC-4478-9FFB-046E885AF699}"/>
          </ac:spMkLst>
        </pc:spChg>
      </pc:sldChg>
      <pc:sldChg chg="modSp mod">
        <pc:chgData name="Williams CIV Sharron N" userId="f6b0bec3-e370-4cd9-9cb5-58be387ff794" providerId="ADAL" clId="{A388CA6F-225B-4C69-9559-6993FB34E4B1}" dt="2023-01-31T20:30:53.770" v="2060" actId="13926"/>
        <pc:sldMkLst>
          <pc:docMk/>
          <pc:sldMk cId="3524462238" sldId="1258"/>
        </pc:sldMkLst>
        <pc:spChg chg="mod">
          <ac:chgData name="Williams CIV Sharron N" userId="f6b0bec3-e370-4cd9-9cb5-58be387ff794" providerId="ADAL" clId="{A388CA6F-225B-4C69-9559-6993FB34E4B1}" dt="2023-01-31T20:30:53.770" v="2060" actId="13926"/>
          <ac:spMkLst>
            <pc:docMk/>
            <pc:sldMk cId="3524462238" sldId="1258"/>
            <ac:spMk id="12" creationId="{20C269A7-5BBF-4110-A874-49B8BFFB199C}"/>
          </ac:spMkLst>
        </pc:spChg>
      </pc:sldChg>
      <pc:sldChg chg="delSp modSp mod">
        <pc:chgData name="Williams CIV Sharron N" userId="f6b0bec3-e370-4cd9-9cb5-58be387ff794" providerId="ADAL" clId="{A388CA6F-225B-4C69-9559-6993FB34E4B1}" dt="2023-01-31T20:30:45.184" v="2059" actId="13926"/>
        <pc:sldMkLst>
          <pc:docMk/>
          <pc:sldMk cId="1307198012" sldId="1259"/>
        </pc:sldMkLst>
        <pc:spChg chg="mod topLvl">
          <ac:chgData name="Williams CIV Sharron N" userId="f6b0bec3-e370-4cd9-9cb5-58be387ff794" providerId="ADAL" clId="{A388CA6F-225B-4C69-9559-6993FB34E4B1}" dt="2023-01-31T20:30:45.184" v="2059" actId="13926"/>
          <ac:spMkLst>
            <pc:docMk/>
            <pc:sldMk cId="1307198012" sldId="1259"/>
            <ac:spMk id="6" creationId="{4A775FDF-9741-4D8B-ACCD-5DC4BDEDA21B}"/>
          </ac:spMkLst>
        </pc:spChg>
        <pc:spChg chg="del mod topLvl">
          <ac:chgData name="Williams CIV Sharron N" userId="f6b0bec3-e370-4cd9-9cb5-58be387ff794" providerId="ADAL" clId="{A388CA6F-225B-4C69-9559-6993FB34E4B1}" dt="2023-01-31T20:10:12.211" v="1307" actId="478"/>
          <ac:spMkLst>
            <pc:docMk/>
            <pc:sldMk cId="1307198012" sldId="1259"/>
            <ac:spMk id="7" creationId="{302F607F-0008-4877-A5A8-D09BF8A32177}"/>
          </ac:spMkLst>
        </pc:spChg>
        <pc:grpChg chg="del">
          <ac:chgData name="Williams CIV Sharron N" userId="f6b0bec3-e370-4cd9-9cb5-58be387ff794" providerId="ADAL" clId="{A388CA6F-225B-4C69-9559-6993FB34E4B1}" dt="2023-01-31T20:10:12.211" v="1307" actId="478"/>
          <ac:grpSpMkLst>
            <pc:docMk/>
            <pc:sldMk cId="1307198012" sldId="1259"/>
            <ac:grpSpMk id="2" creationId="{CCCDB329-E067-453C-B8E6-0B67DD8D0D87}"/>
          </ac:grpSpMkLst>
        </pc:grpChg>
      </pc:sldChg>
      <pc:sldChg chg="modSp mod">
        <pc:chgData name="Williams CIV Sharron N" userId="f6b0bec3-e370-4cd9-9cb5-58be387ff794" providerId="ADAL" clId="{A388CA6F-225B-4C69-9559-6993FB34E4B1}" dt="2023-01-31T20:16:01.810" v="1403" actId="20577"/>
        <pc:sldMkLst>
          <pc:docMk/>
          <pc:sldMk cId="3300415231" sldId="1261"/>
        </pc:sldMkLst>
        <pc:graphicFrameChg chg="modGraphic">
          <ac:chgData name="Williams CIV Sharron N" userId="f6b0bec3-e370-4cd9-9cb5-58be387ff794" providerId="ADAL" clId="{A388CA6F-225B-4C69-9559-6993FB34E4B1}" dt="2023-01-31T20:16:01.810" v="1403" actId="20577"/>
          <ac:graphicFrameMkLst>
            <pc:docMk/>
            <pc:sldMk cId="3300415231" sldId="1261"/>
            <ac:graphicFrameMk id="5" creationId="{353053CC-860C-4D25-987A-890D22374254}"/>
          </ac:graphicFrameMkLst>
        </pc:graphicFrameChg>
        <pc:graphicFrameChg chg="modGraphic">
          <ac:chgData name="Williams CIV Sharron N" userId="f6b0bec3-e370-4cd9-9cb5-58be387ff794" providerId="ADAL" clId="{A388CA6F-225B-4C69-9559-6993FB34E4B1}" dt="2023-01-31T20:15:36.503" v="1398" actId="207"/>
          <ac:graphicFrameMkLst>
            <pc:docMk/>
            <pc:sldMk cId="3300415231" sldId="1261"/>
            <ac:graphicFrameMk id="10" creationId="{CB966238-CEB5-4F14-8EAF-2B1E6C0C05A7}"/>
          </ac:graphicFrameMkLst>
        </pc:graphicFrameChg>
      </pc:sldChg>
      <pc:sldChg chg="modSp mod">
        <pc:chgData name="Williams CIV Sharron N" userId="f6b0bec3-e370-4cd9-9cb5-58be387ff794" providerId="ADAL" clId="{A388CA6F-225B-4C69-9559-6993FB34E4B1}" dt="2023-01-31T20:29:34.167" v="2053" actId="13926"/>
        <pc:sldMkLst>
          <pc:docMk/>
          <pc:sldMk cId="889506142" sldId="1265"/>
        </pc:sldMkLst>
        <pc:spChg chg="mod">
          <ac:chgData name="Williams CIV Sharron N" userId="f6b0bec3-e370-4cd9-9cb5-58be387ff794" providerId="ADAL" clId="{A388CA6F-225B-4C69-9559-6993FB34E4B1}" dt="2023-01-31T20:27:28.684" v="1753" actId="13926"/>
          <ac:spMkLst>
            <pc:docMk/>
            <pc:sldMk cId="889506142" sldId="1265"/>
            <ac:spMk id="16" creationId="{E00A967F-765C-44C0-BB0E-9085E04A434C}"/>
          </ac:spMkLst>
        </pc:spChg>
        <pc:spChg chg="mod">
          <ac:chgData name="Williams CIV Sharron N" userId="f6b0bec3-e370-4cd9-9cb5-58be387ff794" providerId="ADAL" clId="{A388CA6F-225B-4C69-9559-6993FB34E4B1}" dt="2023-01-31T20:29:34.167" v="2053" actId="13926"/>
          <ac:spMkLst>
            <pc:docMk/>
            <pc:sldMk cId="889506142" sldId="1265"/>
            <ac:spMk id="18" creationId="{51B0D0C9-13E0-4F9A-9405-B7F6D4481693}"/>
          </ac:spMkLst>
        </pc:spChg>
      </pc:sldChg>
      <pc:sldChg chg="modSp mod">
        <pc:chgData name="Williams CIV Sharron N" userId="f6b0bec3-e370-4cd9-9cb5-58be387ff794" providerId="ADAL" clId="{A388CA6F-225B-4C69-9559-6993FB34E4B1}" dt="2023-01-31T19:00:07.304" v="82" actId="20577"/>
        <pc:sldMkLst>
          <pc:docMk/>
          <pc:sldMk cId="342111471" sldId="1276"/>
        </pc:sldMkLst>
        <pc:spChg chg="mod">
          <ac:chgData name="Williams CIV Sharron N" userId="f6b0bec3-e370-4cd9-9cb5-58be387ff794" providerId="ADAL" clId="{A388CA6F-225B-4C69-9559-6993FB34E4B1}" dt="2023-01-31T18:59:57.138" v="34" actId="20577"/>
          <ac:spMkLst>
            <pc:docMk/>
            <pc:sldMk cId="342111471" sldId="1276"/>
            <ac:spMk id="9" creationId="{CC6ADD5B-860F-41AD-AF09-C664031ED87A}"/>
          </ac:spMkLst>
        </pc:spChg>
        <pc:spChg chg="mod">
          <ac:chgData name="Williams CIV Sharron N" userId="f6b0bec3-e370-4cd9-9cb5-58be387ff794" providerId="ADAL" clId="{A388CA6F-225B-4C69-9559-6993FB34E4B1}" dt="2023-01-31T19:00:07.304" v="82" actId="20577"/>
          <ac:spMkLst>
            <pc:docMk/>
            <pc:sldMk cId="342111471" sldId="1276"/>
            <ac:spMk id="10" creationId="{CCFBC538-C488-4C4B-B734-560D39D5DC17}"/>
          </ac:spMkLst>
        </pc:spChg>
      </pc:sldChg>
      <pc:sldChg chg="modSp mod">
        <pc:chgData name="Williams CIV Sharron N" userId="f6b0bec3-e370-4cd9-9cb5-58be387ff794" providerId="ADAL" clId="{A388CA6F-225B-4C69-9559-6993FB34E4B1}" dt="2023-01-31T19:02:14.861" v="170" actId="1076"/>
        <pc:sldMkLst>
          <pc:docMk/>
          <pc:sldMk cId="747048829" sldId="1279"/>
        </pc:sldMkLst>
        <pc:spChg chg="mod">
          <ac:chgData name="Williams CIV Sharron N" userId="f6b0bec3-e370-4cd9-9cb5-58be387ff794" providerId="ADAL" clId="{A388CA6F-225B-4C69-9559-6993FB34E4B1}" dt="2023-01-31T19:02:10.077" v="169" actId="1076"/>
          <ac:spMkLst>
            <pc:docMk/>
            <pc:sldMk cId="747048829" sldId="1279"/>
            <ac:spMk id="14" creationId="{3B99DBC7-6D0E-431B-909E-0288CD97CD9C}"/>
          </ac:spMkLst>
        </pc:spChg>
        <pc:spChg chg="mod">
          <ac:chgData name="Williams CIV Sharron N" userId="f6b0bec3-e370-4cd9-9cb5-58be387ff794" providerId="ADAL" clId="{A388CA6F-225B-4C69-9559-6993FB34E4B1}" dt="2023-01-31T19:02:14.861" v="170" actId="1076"/>
          <ac:spMkLst>
            <pc:docMk/>
            <pc:sldMk cId="747048829" sldId="1279"/>
            <ac:spMk id="23" creationId="{D13D8598-24B1-4E08-96B7-2B017D475D57}"/>
          </ac:spMkLst>
        </pc:spChg>
      </pc:sldChg>
      <pc:sldChg chg="delSp modSp mod">
        <pc:chgData name="Williams CIV Sharron N" userId="f6b0bec3-e370-4cd9-9cb5-58be387ff794" providerId="ADAL" clId="{A388CA6F-225B-4C69-9559-6993FB34E4B1}" dt="2023-01-31T20:18:58.262" v="1473" actId="207"/>
        <pc:sldMkLst>
          <pc:docMk/>
          <pc:sldMk cId="1118994719" sldId="1280"/>
        </pc:sldMkLst>
        <pc:spChg chg="mod">
          <ac:chgData name="Williams CIV Sharron N" userId="f6b0bec3-e370-4cd9-9cb5-58be387ff794" providerId="ADAL" clId="{A388CA6F-225B-4C69-9559-6993FB34E4B1}" dt="2023-01-31T20:18:58.262" v="1473" actId="207"/>
          <ac:spMkLst>
            <pc:docMk/>
            <pc:sldMk cId="1118994719" sldId="1280"/>
            <ac:spMk id="10" creationId="{9FE03CE5-61FE-4A9A-9FFC-16BF26DC7382}"/>
          </ac:spMkLst>
        </pc:spChg>
        <pc:grpChg chg="del">
          <ac:chgData name="Williams CIV Sharron N" userId="f6b0bec3-e370-4cd9-9cb5-58be387ff794" providerId="ADAL" clId="{A388CA6F-225B-4C69-9559-6993FB34E4B1}" dt="2023-01-31T20:17:59.338" v="1443" actId="478"/>
          <ac:grpSpMkLst>
            <pc:docMk/>
            <pc:sldMk cId="1118994719" sldId="1280"/>
            <ac:grpSpMk id="13" creationId="{B5CFC7C4-F01A-4A06-987A-D84B6733D810}"/>
          </ac:grpSpMkLst>
        </pc:grpChg>
        <pc:grpChg chg="del">
          <ac:chgData name="Williams CIV Sharron N" userId="f6b0bec3-e370-4cd9-9cb5-58be387ff794" providerId="ADAL" clId="{A388CA6F-225B-4C69-9559-6993FB34E4B1}" dt="2023-01-31T20:17:58.049" v="1442" actId="478"/>
          <ac:grpSpMkLst>
            <pc:docMk/>
            <pc:sldMk cId="1118994719" sldId="1280"/>
            <ac:grpSpMk id="17" creationId="{0D5F0F12-C290-4600-98BA-FD866E8CE098}"/>
          </ac:grpSpMkLst>
        </pc:grpChg>
        <pc:grpChg chg="del">
          <ac:chgData name="Williams CIV Sharron N" userId="f6b0bec3-e370-4cd9-9cb5-58be387ff794" providerId="ADAL" clId="{A388CA6F-225B-4C69-9559-6993FB34E4B1}" dt="2023-01-31T20:17:55.550" v="1440" actId="478"/>
          <ac:grpSpMkLst>
            <pc:docMk/>
            <pc:sldMk cId="1118994719" sldId="1280"/>
            <ac:grpSpMk id="18" creationId="{D42A4EB3-FDBA-425C-B276-35E3A18189EC}"/>
          </ac:grpSpMkLst>
        </pc:grpChg>
        <pc:grpChg chg="del">
          <ac:chgData name="Williams CIV Sharron N" userId="f6b0bec3-e370-4cd9-9cb5-58be387ff794" providerId="ADAL" clId="{A388CA6F-225B-4C69-9559-6993FB34E4B1}" dt="2023-01-31T20:17:56.620" v="1441" actId="478"/>
          <ac:grpSpMkLst>
            <pc:docMk/>
            <pc:sldMk cId="1118994719" sldId="1280"/>
            <ac:grpSpMk id="22" creationId="{B49A9756-26B6-4B4B-8AFE-07909118B36D}"/>
          </ac:grpSpMkLst>
        </pc:grpChg>
      </pc:sldChg>
      <pc:sldChg chg="modSp mod">
        <pc:chgData name="Williams CIV Sharron N" userId="f6b0bec3-e370-4cd9-9cb5-58be387ff794" providerId="ADAL" clId="{A388CA6F-225B-4C69-9559-6993FB34E4B1}" dt="2023-01-31T19:13:42.282" v="675" actId="207"/>
        <pc:sldMkLst>
          <pc:docMk/>
          <pc:sldMk cId="3236076521" sldId="1281"/>
        </pc:sldMkLst>
        <pc:graphicFrameChg chg="modGraphic">
          <ac:chgData name="Williams CIV Sharron N" userId="f6b0bec3-e370-4cd9-9cb5-58be387ff794" providerId="ADAL" clId="{A388CA6F-225B-4C69-9559-6993FB34E4B1}" dt="2023-01-31T19:13:42.282" v="675" actId="207"/>
          <ac:graphicFrameMkLst>
            <pc:docMk/>
            <pc:sldMk cId="3236076521" sldId="1281"/>
            <ac:graphicFrameMk id="3" creationId="{188CDEE4-FB33-4D2F-A066-5F4858342634}"/>
          </ac:graphicFrameMkLst>
        </pc:graphicFrameChg>
      </pc:sldChg>
      <pc:sldChg chg="modSp mod">
        <pc:chgData name="Williams CIV Sharron N" userId="f6b0bec3-e370-4cd9-9cb5-58be387ff794" providerId="ADAL" clId="{A388CA6F-225B-4C69-9559-6993FB34E4B1}" dt="2023-01-31T20:34:31.060" v="2065" actId="207"/>
        <pc:sldMkLst>
          <pc:docMk/>
          <pc:sldMk cId="1717130199" sldId="1282"/>
        </pc:sldMkLst>
        <pc:spChg chg="mod">
          <ac:chgData name="Williams CIV Sharron N" userId="f6b0bec3-e370-4cd9-9cb5-58be387ff794" providerId="ADAL" clId="{A388CA6F-225B-4C69-9559-6993FB34E4B1}" dt="2023-01-31T20:34:31.060" v="2065" actId="207"/>
          <ac:spMkLst>
            <pc:docMk/>
            <pc:sldMk cId="1717130199" sldId="1282"/>
            <ac:spMk id="8" creationId="{4E79798A-FABF-4452-ABB9-6FA10AA9B885}"/>
          </ac:spMkLst>
        </pc:spChg>
      </pc:sldChg>
      <pc:sldChg chg="modSp mod">
        <pc:chgData name="Williams CIV Sharron N" userId="f6b0bec3-e370-4cd9-9cb5-58be387ff794" providerId="ADAL" clId="{A388CA6F-225B-4C69-9559-6993FB34E4B1}" dt="2023-01-31T20:30:03.878" v="2058" actId="13926"/>
        <pc:sldMkLst>
          <pc:docMk/>
          <pc:sldMk cId="3675419501" sldId="1292"/>
        </pc:sldMkLst>
        <pc:spChg chg="mod">
          <ac:chgData name="Williams CIV Sharron N" userId="f6b0bec3-e370-4cd9-9cb5-58be387ff794" providerId="ADAL" clId="{A388CA6F-225B-4C69-9559-6993FB34E4B1}" dt="2023-01-31T20:30:03.878" v="2058" actId="13926"/>
          <ac:spMkLst>
            <pc:docMk/>
            <pc:sldMk cId="3675419501" sldId="1292"/>
            <ac:spMk id="14" creationId="{3B99DBC7-6D0E-431B-909E-0288CD97CD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1131"/>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71131"/>
          </a:xfrm>
          <a:prstGeom prst="rect">
            <a:avLst/>
          </a:prstGeom>
        </p:spPr>
        <p:txBody>
          <a:bodyPr vert="horz" lIns="93177" tIns="46589" rIns="93177" bIns="46589" rtlCol="0"/>
          <a:lstStyle>
            <a:lvl1pPr algn="r">
              <a:defRPr sz="1200"/>
            </a:lvl1pPr>
          </a:lstStyle>
          <a:p>
            <a:r>
              <a:rPr lang="en-US" dirty="0"/>
              <a:t>2/5/2019</a:t>
            </a:r>
          </a:p>
        </p:txBody>
      </p:sp>
      <p:sp>
        <p:nvSpPr>
          <p:cNvPr id="4" name="Footer Placeholder 3"/>
          <p:cNvSpPr>
            <a:spLocks noGrp="1"/>
          </p:cNvSpPr>
          <p:nvPr>
            <p:ph type="ftr" sz="quarter" idx="2"/>
          </p:nvPr>
        </p:nvSpPr>
        <p:spPr>
          <a:xfrm>
            <a:off x="0" y="8918880"/>
            <a:ext cx="3037840" cy="47113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918880"/>
            <a:ext cx="3037840" cy="471130"/>
          </a:xfrm>
          <a:prstGeom prst="rect">
            <a:avLst/>
          </a:prstGeom>
        </p:spPr>
        <p:txBody>
          <a:bodyPr vert="horz" lIns="93177" tIns="46589" rIns="93177" bIns="46589" rtlCol="0" anchor="b"/>
          <a:lstStyle>
            <a:lvl1pPr algn="r">
              <a:defRPr sz="1200"/>
            </a:lvl1pPr>
          </a:lstStyle>
          <a:p>
            <a:fld id="{D8B80158-FC2B-4153-84A3-A18791935974}" type="slidenum">
              <a:rPr lang="en-US" smtClean="0"/>
              <a:t>‹#›</a:t>
            </a:fld>
            <a:endParaRPr lang="en-US" dirty="0"/>
          </a:p>
        </p:txBody>
      </p:sp>
    </p:spTree>
    <p:extLst>
      <p:ext uri="{BB962C8B-B14F-4D97-AF65-F5344CB8AC3E}">
        <p14:creationId xmlns:p14="http://schemas.microsoft.com/office/powerpoint/2010/main" val="23682829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1131"/>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71131"/>
          </a:xfrm>
          <a:prstGeom prst="rect">
            <a:avLst/>
          </a:prstGeom>
        </p:spPr>
        <p:txBody>
          <a:bodyPr vert="horz" lIns="93177" tIns="46589" rIns="93177" bIns="46589" rtlCol="0"/>
          <a:lstStyle>
            <a:lvl1pPr algn="r">
              <a:defRPr sz="1200"/>
            </a:lvl1pPr>
          </a:lstStyle>
          <a:p>
            <a:r>
              <a:rPr lang="en-US" dirty="0"/>
              <a:t>2/5/2019</a:t>
            </a:r>
          </a:p>
        </p:txBody>
      </p:sp>
      <p:sp>
        <p:nvSpPr>
          <p:cNvPr id="4" name="Slide Image Placeholder 3"/>
          <p:cNvSpPr>
            <a:spLocks noGrp="1" noRot="1" noChangeAspect="1"/>
          </p:cNvSpPr>
          <p:nvPr>
            <p:ph type="sldImg" idx="2"/>
          </p:nvPr>
        </p:nvSpPr>
        <p:spPr>
          <a:xfrm>
            <a:off x="1393825" y="1173163"/>
            <a:ext cx="4222750" cy="31686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518941"/>
            <a:ext cx="5608320" cy="3697317"/>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880"/>
            <a:ext cx="3037840" cy="47113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918880"/>
            <a:ext cx="3037840" cy="471130"/>
          </a:xfrm>
          <a:prstGeom prst="rect">
            <a:avLst/>
          </a:prstGeom>
        </p:spPr>
        <p:txBody>
          <a:bodyPr vert="horz" lIns="93177" tIns="46589" rIns="93177" bIns="46589" rtlCol="0" anchor="b"/>
          <a:lstStyle>
            <a:lvl1pPr algn="r">
              <a:defRPr sz="1200"/>
            </a:lvl1pPr>
          </a:lstStyle>
          <a:p>
            <a:fld id="{DAE85028-4E04-444F-BED3-4F03452C56AD}" type="slidenum">
              <a:rPr lang="en-US" smtClean="0"/>
              <a:t>‹#›</a:t>
            </a:fld>
            <a:endParaRPr lang="en-US" dirty="0"/>
          </a:p>
        </p:txBody>
      </p:sp>
    </p:spTree>
    <p:extLst>
      <p:ext uri="{BB962C8B-B14F-4D97-AF65-F5344CB8AC3E}">
        <p14:creationId xmlns:p14="http://schemas.microsoft.com/office/powerpoint/2010/main" val="122389981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2/5/2019</a:t>
            </a:r>
          </a:p>
        </p:txBody>
      </p:sp>
      <p:sp>
        <p:nvSpPr>
          <p:cNvPr id="5" name="Slide Number Placeholder 4"/>
          <p:cNvSpPr>
            <a:spLocks noGrp="1"/>
          </p:cNvSpPr>
          <p:nvPr>
            <p:ph type="sldNum" sz="quarter" idx="5"/>
          </p:nvPr>
        </p:nvSpPr>
        <p:spPr/>
        <p:txBody>
          <a:bodyPr/>
          <a:lstStyle/>
          <a:p>
            <a:fld id="{DAE85028-4E04-444F-BED3-4F03452C56AD}" type="slidenum">
              <a:rPr lang="en-US" smtClean="0"/>
              <a:t>5</a:t>
            </a:fld>
            <a:endParaRPr lang="en-US" dirty="0"/>
          </a:p>
        </p:txBody>
      </p:sp>
    </p:spTree>
    <p:extLst>
      <p:ext uri="{BB962C8B-B14F-4D97-AF65-F5344CB8AC3E}">
        <p14:creationId xmlns:p14="http://schemas.microsoft.com/office/powerpoint/2010/main" val="191142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Navy and Marine Corps are issuing new RECP policies that require home meters and wiring to be certified as accurate and define the authorized methods for determining the normal utility usage allocation for PPV tenants</a:t>
            </a:r>
          </a:p>
          <a:p>
            <a:endParaRPr lang="en-US" dirty="0"/>
          </a:p>
        </p:txBody>
      </p:sp>
      <p:sp>
        <p:nvSpPr>
          <p:cNvPr id="4" name="Date Placeholder 3"/>
          <p:cNvSpPr>
            <a:spLocks noGrp="1"/>
          </p:cNvSpPr>
          <p:nvPr>
            <p:ph type="dt" idx="1"/>
          </p:nvPr>
        </p:nvSpPr>
        <p:spPr/>
        <p:txBody>
          <a:bodyPr/>
          <a:lstStyle/>
          <a:p>
            <a:r>
              <a:rPr lang="en-US" dirty="0"/>
              <a:t>2/5/2019</a:t>
            </a:r>
          </a:p>
        </p:txBody>
      </p:sp>
      <p:sp>
        <p:nvSpPr>
          <p:cNvPr id="5" name="Slide Number Placeholder 4"/>
          <p:cNvSpPr>
            <a:spLocks noGrp="1"/>
          </p:cNvSpPr>
          <p:nvPr>
            <p:ph type="sldNum" sz="quarter" idx="5"/>
          </p:nvPr>
        </p:nvSpPr>
        <p:spPr/>
        <p:txBody>
          <a:bodyPr/>
          <a:lstStyle/>
          <a:p>
            <a:fld id="{DAE85028-4E04-444F-BED3-4F03452C56AD}" type="slidenum">
              <a:rPr lang="en-US" smtClean="0"/>
              <a:t>13</a:t>
            </a:fld>
            <a:endParaRPr lang="en-US" dirty="0"/>
          </a:p>
        </p:txBody>
      </p:sp>
    </p:spTree>
    <p:extLst>
      <p:ext uri="{BB962C8B-B14F-4D97-AF65-F5344CB8AC3E}">
        <p14:creationId xmlns:p14="http://schemas.microsoft.com/office/powerpoint/2010/main" val="175473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2/5/2019</a:t>
            </a:r>
          </a:p>
        </p:txBody>
      </p:sp>
      <p:sp>
        <p:nvSpPr>
          <p:cNvPr id="5" name="Slide Number Placeholder 4"/>
          <p:cNvSpPr>
            <a:spLocks noGrp="1"/>
          </p:cNvSpPr>
          <p:nvPr>
            <p:ph type="sldNum" sz="quarter" idx="5"/>
          </p:nvPr>
        </p:nvSpPr>
        <p:spPr/>
        <p:txBody>
          <a:bodyPr/>
          <a:lstStyle/>
          <a:p>
            <a:fld id="{DAE85028-4E04-444F-BED3-4F03452C56AD}" type="slidenum">
              <a:rPr lang="en-US" smtClean="0"/>
              <a:t>15</a:t>
            </a:fld>
            <a:endParaRPr lang="en-US" dirty="0"/>
          </a:p>
        </p:txBody>
      </p:sp>
    </p:spTree>
    <p:extLst>
      <p:ext uri="{BB962C8B-B14F-4D97-AF65-F5344CB8AC3E}">
        <p14:creationId xmlns:p14="http://schemas.microsoft.com/office/powerpoint/2010/main" val="3781558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O:\Graphics\BRIEFS\CSSARS\pics&amp;logos\redbar.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9330" name="Rectangle 1026"/>
          <p:cNvSpPr>
            <a:spLocks noGrp="1" noChangeArrowheads="1"/>
          </p:cNvSpPr>
          <p:nvPr>
            <p:ph type="ctrTitle"/>
          </p:nvPr>
        </p:nvSpPr>
        <p:spPr>
          <a:xfrm>
            <a:off x="2733774" y="2234153"/>
            <a:ext cx="6181626" cy="1866508"/>
          </a:xfrm>
          <a:prstGeom prst="rect">
            <a:avLst/>
          </a:prstGeom>
        </p:spPr>
        <p:txBody>
          <a:bodyPr/>
          <a:lstStyle>
            <a:lvl1pPr>
              <a:defRPr/>
            </a:lvl1pPr>
          </a:lstStyle>
          <a:p>
            <a:r>
              <a:rPr lang="en-US"/>
              <a:t>Click to edit Master title style</a:t>
            </a:r>
          </a:p>
        </p:txBody>
      </p:sp>
      <p:pic>
        <p:nvPicPr>
          <p:cNvPr id="9" name="Picture 1030" descr="O:\Graphics\BRIEFS\CSSARS\pics&amp;logos\redbar.JPG"/>
          <p:cNvPicPr>
            <a:picLocks noChangeAspect="1" noChangeArrowheads="1"/>
          </p:cNvPicPr>
          <p:nvPr userDrawn="1"/>
        </p:nvPicPr>
        <p:blipFill>
          <a:blip r:embed="rId2" r:link="rId3" cstate="print"/>
          <a:srcRect b="12222"/>
          <a:stretch>
            <a:fillRect/>
          </a:stretch>
        </p:blipFill>
        <p:spPr bwMode="auto">
          <a:xfrm>
            <a:off x="0" y="0"/>
            <a:ext cx="2692400" cy="6019800"/>
          </a:xfrm>
          <a:prstGeom prst="rect">
            <a:avLst/>
          </a:prstGeom>
          <a:noFill/>
        </p:spPr>
      </p:pic>
      <p:pic>
        <p:nvPicPr>
          <p:cNvPr id="10" name="Picture 1030" descr="O:\Graphics\BRIEFS\CSSARS\pics&amp;logos\redbar.JPG"/>
          <p:cNvPicPr>
            <a:picLocks noChangeAspect="1" noChangeArrowheads="1"/>
          </p:cNvPicPr>
          <p:nvPr userDrawn="1"/>
        </p:nvPicPr>
        <p:blipFill>
          <a:blip r:embed="rId2" r:link="rId3" cstate="print"/>
          <a:srcRect l="16981" t="86667"/>
          <a:stretch>
            <a:fillRect/>
          </a:stretch>
        </p:blipFill>
        <p:spPr bwMode="auto">
          <a:xfrm>
            <a:off x="457200" y="5943600"/>
            <a:ext cx="2235200" cy="914400"/>
          </a:xfrm>
          <a:prstGeom prst="rect">
            <a:avLst/>
          </a:prstGeom>
          <a:noFill/>
        </p:spPr>
      </p:pic>
    </p:spTree>
    <p:extLst>
      <p:ext uri="{BB962C8B-B14F-4D97-AF65-F5344CB8AC3E}">
        <p14:creationId xmlns:p14="http://schemas.microsoft.com/office/powerpoint/2010/main" val="148683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566E-B0E7-470B-87A1-B9094B6E82E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725BEB-7108-4EEB-9771-5F788B13844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A4730F3-FF68-4FAD-ADF1-32BB5E49C22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5D8F7A-99AB-4FC5-9EF5-EE9AA3CE410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7DEAF0B-EEED-4315-84DB-2B2B5C9CA5E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16E85B-CF41-4177-A5CB-2D8603FB9B11}"/>
              </a:ext>
            </a:extLst>
          </p:cNvPr>
          <p:cNvSpPr>
            <a:spLocks noGrp="1"/>
          </p:cNvSpPr>
          <p:nvPr>
            <p:ph type="dt" sz="half" idx="10"/>
          </p:nvPr>
        </p:nvSpPr>
        <p:spPr/>
        <p:txBody>
          <a:bodyPr/>
          <a:lstStyle/>
          <a:p>
            <a:fld id="{104C4508-CAAD-414F-B262-6EE6D5278BAF}" type="datetimeFigureOut">
              <a:rPr lang="en-US" smtClean="0"/>
              <a:t>3/7/2023</a:t>
            </a:fld>
            <a:endParaRPr lang="en-US"/>
          </a:p>
        </p:txBody>
      </p:sp>
      <p:sp>
        <p:nvSpPr>
          <p:cNvPr id="8" name="Footer Placeholder 7">
            <a:extLst>
              <a:ext uri="{FF2B5EF4-FFF2-40B4-BE49-F238E27FC236}">
                <a16:creationId xmlns:a16="http://schemas.microsoft.com/office/drawing/2014/main" id="{682745D6-CADF-4E84-824C-66B07AD91E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39E0C6-976B-4D8F-B82B-F84B4A8F05CA}"/>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83038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AC70-6B52-43B6-A89B-9676970A82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BD40EA-4792-4F44-AEC2-C34057E27306}"/>
              </a:ext>
            </a:extLst>
          </p:cNvPr>
          <p:cNvSpPr>
            <a:spLocks noGrp="1"/>
          </p:cNvSpPr>
          <p:nvPr>
            <p:ph type="dt" sz="half" idx="10"/>
          </p:nvPr>
        </p:nvSpPr>
        <p:spPr/>
        <p:txBody>
          <a:bodyPr/>
          <a:lstStyle/>
          <a:p>
            <a:fld id="{104C4508-CAAD-414F-B262-6EE6D5278BAF}" type="datetimeFigureOut">
              <a:rPr lang="en-US" smtClean="0"/>
              <a:t>3/7/2023</a:t>
            </a:fld>
            <a:endParaRPr lang="en-US"/>
          </a:p>
        </p:txBody>
      </p:sp>
      <p:sp>
        <p:nvSpPr>
          <p:cNvPr id="4" name="Footer Placeholder 3">
            <a:extLst>
              <a:ext uri="{FF2B5EF4-FFF2-40B4-BE49-F238E27FC236}">
                <a16:creationId xmlns:a16="http://schemas.microsoft.com/office/drawing/2014/main" id="{31F12FE1-52C2-4FA8-9CF9-363700A246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C66E32-D78D-4E3B-A8F1-063506BCB55B}"/>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178096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AF276-7BC2-45B6-BDAE-22EE641F8DC8}"/>
              </a:ext>
            </a:extLst>
          </p:cNvPr>
          <p:cNvSpPr>
            <a:spLocks noGrp="1"/>
          </p:cNvSpPr>
          <p:nvPr>
            <p:ph type="dt" sz="half" idx="10"/>
          </p:nvPr>
        </p:nvSpPr>
        <p:spPr/>
        <p:txBody>
          <a:bodyPr/>
          <a:lstStyle/>
          <a:p>
            <a:fld id="{104C4508-CAAD-414F-B262-6EE6D5278BAF}" type="datetimeFigureOut">
              <a:rPr lang="en-US" smtClean="0"/>
              <a:t>3/7/2023</a:t>
            </a:fld>
            <a:endParaRPr lang="en-US"/>
          </a:p>
        </p:txBody>
      </p:sp>
      <p:sp>
        <p:nvSpPr>
          <p:cNvPr id="3" name="Footer Placeholder 2">
            <a:extLst>
              <a:ext uri="{FF2B5EF4-FFF2-40B4-BE49-F238E27FC236}">
                <a16:creationId xmlns:a16="http://schemas.microsoft.com/office/drawing/2014/main" id="{A6BC93F7-63E7-494E-963F-5110B52776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C986F8-F331-4095-A222-C1B2C4A1BF13}"/>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1042828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DE41-99D4-4274-9E26-39754D0051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76C8CBC-42F5-4E12-826B-3A6315EED1F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8D3C5B-60A4-449A-8F6A-FAD4F0885BF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D628EB-96E3-4F3B-BA58-A85B2C4D1F58}"/>
              </a:ext>
            </a:extLst>
          </p:cNvPr>
          <p:cNvSpPr>
            <a:spLocks noGrp="1"/>
          </p:cNvSpPr>
          <p:nvPr>
            <p:ph type="dt" sz="half" idx="10"/>
          </p:nvPr>
        </p:nvSpPr>
        <p:spPr/>
        <p:txBody>
          <a:bodyPr/>
          <a:lstStyle/>
          <a:p>
            <a:fld id="{104C4508-CAAD-414F-B262-6EE6D5278BAF}" type="datetimeFigureOut">
              <a:rPr lang="en-US" smtClean="0"/>
              <a:t>3/7/2023</a:t>
            </a:fld>
            <a:endParaRPr lang="en-US"/>
          </a:p>
        </p:txBody>
      </p:sp>
      <p:sp>
        <p:nvSpPr>
          <p:cNvPr id="6" name="Footer Placeholder 5">
            <a:extLst>
              <a:ext uri="{FF2B5EF4-FFF2-40B4-BE49-F238E27FC236}">
                <a16:creationId xmlns:a16="http://schemas.microsoft.com/office/drawing/2014/main" id="{36896A2D-6DD6-4F8E-BF0C-1FB6C5F69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52248F-AB52-4427-86B8-81959B2F813E}"/>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243321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FEC7-E621-4014-9D44-8B600B85AE8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E24900E-228F-4F8C-A5B2-E064CCFDB77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40BD9AB-04BD-4B0D-9ADD-7B39634AA98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EEF620-C86F-472C-B820-0D9D866033AD}"/>
              </a:ext>
            </a:extLst>
          </p:cNvPr>
          <p:cNvSpPr>
            <a:spLocks noGrp="1"/>
          </p:cNvSpPr>
          <p:nvPr>
            <p:ph type="dt" sz="half" idx="10"/>
          </p:nvPr>
        </p:nvSpPr>
        <p:spPr/>
        <p:txBody>
          <a:bodyPr/>
          <a:lstStyle/>
          <a:p>
            <a:fld id="{104C4508-CAAD-414F-B262-6EE6D5278BAF}" type="datetimeFigureOut">
              <a:rPr lang="en-US" smtClean="0"/>
              <a:t>3/7/2023</a:t>
            </a:fld>
            <a:endParaRPr lang="en-US"/>
          </a:p>
        </p:txBody>
      </p:sp>
      <p:sp>
        <p:nvSpPr>
          <p:cNvPr id="6" name="Footer Placeholder 5">
            <a:extLst>
              <a:ext uri="{FF2B5EF4-FFF2-40B4-BE49-F238E27FC236}">
                <a16:creationId xmlns:a16="http://schemas.microsoft.com/office/drawing/2014/main" id="{4DF1C98C-0C5A-47C1-B974-010CD87C8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76087A-893C-416D-97B5-88B3658A95FF}"/>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3222199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DAE8-9B34-455C-BB84-87CCDEC182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7265D-294B-4FA5-8F47-5A5C904B1D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E08C9-F673-41F1-8A21-F228CCED2F96}"/>
              </a:ext>
            </a:extLst>
          </p:cNvPr>
          <p:cNvSpPr>
            <a:spLocks noGrp="1"/>
          </p:cNvSpPr>
          <p:nvPr>
            <p:ph type="dt" sz="half" idx="10"/>
          </p:nvPr>
        </p:nvSpPr>
        <p:spPr/>
        <p:txBody>
          <a:bodyPr/>
          <a:lstStyle/>
          <a:p>
            <a:fld id="{104C4508-CAAD-414F-B262-6EE6D5278BAF}" type="datetimeFigureOut">
              <a:rPr lang="en-US" smtClean="0"/>
              <a:t>3/7/2023</a:t>
            </a:fld>
            <a:endParaRPr lang="en-US"/>
          </a:p>
        </p:txBody>
      </p:sp>
      <p:sp>
        <p:nvSpPr>
          <p:cNvPr id="5" name="Footer Placeholder 4">
            <a:extLst>
              <a:ext uri="{FF2B5EF4-FFF2-40B4-BE49-F238E27FC236}">
                <a16:creationId xmlns:a16="http://schemas.microsoft.com/office/drawing/2014/main" id="{D81EF2BA-DB04-4504-8426-A6B3D6AA5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22E60-D6B8-4624-B662-471E4E97E041}"/>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365209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A78B8-F207-49F4-8E09-6F8441CC06D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477BD3-F0A8-43A6-8247-FE5B060463D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8E251-C463-460F-BE08-EBCCB705D3EA}"/>
              </a:ext>
            </a:extLst>
          </p:cNvPr>
          <p:cNvSpPr>
            <a:spLocks noGrp="1"/>
          </p:cNvSpPr>
          <p:nvPr>
            <p:ph type="dt" sz="half" idx="10"/>
          </p:nvPr>
        </p:nvSpPr>
        <p:spPr/>
        <p:txBody>
          <a:bodyPr/>
          <a:lstStyle/>
          <a:p>
            <a:fld id="{104C4508-CAAD-414F-B262-6EE6D5278BAF}" type="datetimeFigureOut">
              <a:rPr lang="en-US" smtClean="0"/>
              <a:t>3/7/2023</a:t>
            </a:fld>
            <a:endParaRPr lang="en-US"/>
          </a:p>
        </p:txBody>
      </p:sp>
      <p:sp>
        <p:nvSpPr>
          <p:cNvPr id="5" name="Footer Placeholder 4">
            <a:extLst>
              <a:ext uri="{FF2B5EF4-FFF2-40B4-BE49-F238E27FC236}">
                <a16:creationId xmlns:a16="http://schemas.microsoft.com/office/drawing/2014/main" id="{4B5B4CD6-70E1-4861-AC97-11A556CB7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EBAC8-00ED-4D10-841E-AAFA15D00733}"/>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272601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1" y="197964"/>
            <a:ext cx="6781799" cy="622168"/>
          </a:xfrm>
          <a:prstGeom prst="rect">
            <a:avLst/>
          </a:prstGeo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339365" y="1282045"/>
            <a:ext cx="8587819" cy="5042555"/>
          </a:xfrm>
          <a:prstGeom prst="rect">
            <a:avLst/>
          </a:prstGeom>
        </p:spPr>
        <p:txBody>
          <a:bodyPr/>
          <a:lstStyle>
            <a:lvl1pPr>
              <a:buClrTx/>
              <a:buFont typeface="Wingdings" pitchFamily="2" charset="2"/>
              <a:buChar char="Ø"/>
              <a:defRPr sz="2000"/>
            </a:lvl1pPr>
            <a:lvl2pPr marL="627063" indent="-285750">
              <a:buClrTx/>
              <a:buFont typeface="Wingdings" panose="05000000000000000000" pitchFamily="2" charset="2"/>
              <a:buChar char="q"/>
              <a:defRPr sz="1700"/>
            </a:lvl2pPr>
            <a:lvl3pPr marL="860425" indent="-228600">
              <a:buClrTx/>
              <a:buFont typeface="Wingdings 2" panose="05020102010507070707" pitchFamily="18" charset="2"/>
              <a:buChar char="P"/>
              <a:defRPr sz="1400"/>
            </a:lvl3pPr>
            <a:lvl4pPr marL="1092200" indent="-228600">
              <a:buClrTx/>
              <a:buFont typeface="Arial" panose="020B0604020202020204" pitchFamily="34" charset="0"/>
              <a:buChar char="•"/>
              <a:defRPr sz="1200"/>
            </a:lvl4pPr>
            <a:lvl5pPr marL="1309688" indent="-228600">
              <a:buClrTx/>
              <a:defRPr sz="1100"/>
            </a:lvl5pPr>
            <a:lvl6pPr>
              <a:defRPr sz="1100"/>
            </a:lvl6pPr>
            <a:lvl7pPr>
              <a:defRPr sz="900" baseline="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229600" y="6492875"/>
            <a:ext cx="914400" cy="365125"/>
          </a:xfrm>
          <a:prstGeom prst="rect">
            <a:avLst/>
          </a:prstGeom>
        </p:spPr>
        <p:txBody>
          <a:bodyPr vert="horz" lIns="91440" tIns="45720" rIns="91440" bIns="45720" rtlCol="0" anchor="ctr"/>
          <a:lstStyle>
            <a:lvl1pPr algn="r">
              <a:defRPr sz="1200">
                <a:solidFill>
                  <a:schemeClr val="tx1"/>
                </a:solidFill>
              </a:defRPr>
            </a:lvl1pPr>
          </a:lstStyle>
          <a:p>
            <a:fld id="{7E87BEDA-A2D1-4D9C-8D2F-60D6BEEF6C4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7716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16EA-28E0-FBEC-F13F-6A92051871CE}"/>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AF2F7E-6CBF-2D3C-739A-EA420CEA2A3E}"/>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519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282E-5303-48A4-93A6-5C03B7CACE20}"/>
              </a:ext>
            </a:extLst>
          </p:cNvPr>
          <p:cNvSpPr>
            <a:spLocks noGrp="1"/>
          </p:cNvSpPr>
          <p:nvPr>
            <p:ph type="title" hasCustomPrompt="1"/>
          </p:nvPr>
        </p:nvSpPr>
        <p:spPr>
          <a:xfrm>
            <a:off x="628650" y="648929"/>
            <a:ext cx="7886700" cy="752168"/>
          </a:xfrm>
          <a:prstGeom prst="rect">
            <a:avLst/>
          </a:prstGeom>
        </p:spPr>
        <p:txBody>
          <a:bodyPr/>
          <a:lstStyle>
            <a:lvl1pPr>
              <a:defRPr sz="3000" b="1">
                <a:solidFill>
                  <a:srgbClr val="0A2240"/>
                </a:solidFill>
                <a:latin typeface="Segoe UI" panose="020B0502040204020203" pitchFamily="34" charset="0"/>
                <a:cs typeface="Segoe UI" panose="020B0502040204020203" pitchFamily="34" charset="0"/>
              </a:defRPr>
            </a:lvl1pPr>
          </a:lstStyle>
          <a:p>
            <a:r>
              <a:rPr lang="en-US"/>
              <a:t>This is an Example Header</a:t>
            </a:r>
          </a:p>
        </p:txBody>
      </p:sp>
      <p:sp>
        <p:nvSpPr>
          <p:cNvPr id="3" name="Text Placeholder 3">
            <a:extLst>
              <a:ext uri="{FF2B5EF4-FFF2-40B4-BE49-F238E27FC236}">
                <a16:creationId xmlns:a16="http://schemas.microsoft.com/office/drawing/2014/main" id="{6DDC1394-E165-4ECF-8BE8-70589C5EA554}"/>
              </a:ext>
            </a:extLst>
          </p:cNvPr>
          <p:cNvSpPr>
            <a:spLocks noGrp="1"/>
          </p:cNvSpPr>
          <p:nvPr>
            <p:ph type="body" sz="quarter" idx="10" hasCustomPrompt="1"/>
          </p:nvPr>
        </p:nvSpPr>
        <p:spPr>
          <a:xfrm>
            <a:off x="628650" y="1695450"/>
            <a:ext cx="7886700" cy="4027488"/>
          </a:xfrm>
          <a:prstGeom prst="rect">
            <a:avLst/>
          </a:prstGeom>
        </p:spPr>
        <p:txBody>
          <a:bodyPr/>
          <a:lstStyle>
            <a:lvl1pPr marL="0" indent="0">
              <a:buFont typeface="Arial" panose="020B0604020202020204" pitchFamily="34" charset="0"/>
              <a:buNone/>
              <a:defRPr sz="1800">
                <a:latin typeface="Segoe UI" panose="020B0502040204020203" pitchFamily="34" charset="0"/>
                <a:cs typeface="Segoe UI" panose="020B0502040204020203" pitchFamily="34" charset="0"/>
              </a:defRPr>
            </a:lvl1pPr>
          </a:lstStyle>
          <a:p>
            <a:pPr lvl="0"/>
            <a:r>
              <a:rPr lang="en-US"/>
              <a:t>Text</a:t>
            </a:r>
          </a:p>
        </p:txBody>
      </p:sp>
    </p:spTree>
    <p:extLst>
      <p:ext uri="{BB962C8B-B14F-4D97-AF65-F5344CB8AC3E}">
        <p14:creationId xmlns:p14="http://schemas.microsoft.com/office/powerpoint/2010/main" val="45731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header">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6EB433F5-F8BF-4582-83BA-3C4F2D8F563B}"/>
              </a:ext>
            </a:extLst>
          </p:cNvPr>
          <p:cNvSpPr>
            <a:spLocks noGrp="1"/>
          </p:cNvSpPr>
          <p:nvPr>
            <p:ph type="body" sz="quarter" idx="10" hasCustomPrompt="1"/>
          </p:nvPr>
        </p:nvSpPr>
        <p:spPr>
          <a:xfrm>
            <a:off x="628650" y="2344994"/>
            <a:ext cx="7886700" cy="3377944"/>
          </a:xfrm>
          <a:prstGeom prst="rect">
            <a:avLst/>
          </a:prstGeom>
        </p:spPr>
        <p:txBody>
          <a:bodyPr/>
          <a:lstStyle>
            <a:lvl1pPr marL="0" indent="0">
              <a:buFont typeface="Arial" panose="020B0604020202020204" pitchFamily="34" charset="0"/>
              <a:buNone/>
              <a:defRPr sz="1800">
                <a:latin typeface="Segoe UI" panose="020B0502040204020203" pitchFamily="34" charset="0"/>
                <a:cs typeface="Segoe UI" panose="020B0502040204020203" pitchFamily="34" charset="0"/>
              </a:defRPr>
            </a:lvl1pPr>
            <a:lvl2pPr>
              <a:defRPr>
                <a:latin typeface="Franklin Gothic Book" panose="020B0503020102020204" pitchFamily="34" charset="0"/>
              </a:defRPr>
            </a:lvl2pPr>
          </a:lstStyle>
          <a:p>
            <a:pPr lvl="0"/>
            <a:r>
              <a:rPr lang="en-US"/>
              <a:t>Text</a:t>
            </a:r>
          </a:p>
        </p:txBody>
      </p:sp>
      <p:sp>
        <p:nvSpPr>
          <p:cNvPr id="5" name="Text Placeholder 4">
            <a:extLst>
              <a:ext uri="{FF2B5EF4-FFF2-40B4-BE49-F238E27FC236}">
                <a16:creationId xmlns:a16="http://schemas.microsoft.com/office/drawing/2014/main" id="{4EB80053-7317-4141-B5D8-21FE4A15BDB7}"/>
              </a:ext>
            </a:extLst>
          </p:cNvPr>
          <p:cNvSpPr>
            <a:spLocks noGrp="1"/>
          </p:cNvSpPr>
          <p:nvPr>
            <p:ph type="body" sz="quarter" idx="11" hasCustomPrompt="1"/>
          </p:nvPr>
        </p:nvSpPr>
        <p:spPr>
          <a:xfrm>
            <a:off x="628650" y="1431259"/>
            <a:ext cx="7886700" cy="603250"/>
          </a:xfrm>
          <a:prstGeom prst="rect">
            <a:avLst/>
          </a:prstGeom>
        </p:spPr>
        <p:txBody>
          <a:bodyPr/>
          <a:lstStyle>
            <a:lvl1pPr marL="0" indent="0">
              <a:buNone/>
              <a:defRPr sz="1800">
                <a:solidFill>
                  <a:srgbClr val="AA182C"/>
                </a:solidFill>
                <a:latin typeface="Segoe UI" panose="020B0502040204020203" pitchFamily="34" charset="0"/>
                <a:cs typeface="Segoe UI" panose="020B0502040204020203" pitchFamily="34" charset="0"/>
              </a:defRPr>
            </a:lvl1pPr>
            <a:lvl2pPr marL="342900" indent="0">
              <a:buNone/>
              <a:defRPr/>
            </a:lvl2pPr>
          </a:lstStyle>
          <a:p>
            <a:pPr lvl="0"/>
            <a:r>
              <a:rPr lang="en-US"/>
              <a:t>This is an Example Sub-header</a:t>
            </a:r>
          </a:p>
        </p:txBody>
      </p:sp>
      <p:sp>
        <p:nvSpPr>
          <p:cNvPr id="6" name="Title 1">
            <a:extLst>
              <a:ext uri="{FF2B5EF4-FFF2-40B4-BE49-F238E27FC236}">
                <a16:creationId xmlns:a16="http://schemas.microsoft.com/office/drawing/2014/main" id="{53961195-64C7-4D6C-AC69-98FF6694FF83}"/>
              </a:ext>
            </a:extLst>
          </p:cNvPr>
          <p:cNvSpPr>
            <a:spLocks noGrp="1"/>
          </p:cNvSpPr>
          <p:nvPr>
            <p:ph type="title" hasCustomPrompt="1"/>
          </p:nvPr>
        </p:nvSpPr>
        <p:spPr>
          <a:xfrm>
            <a:off x="628650" y="648929"/>
            <a:ext cx="7886700" cy="752168"/>
          </a:xfrm>
          <a:prstGeom prst="rect">
            <a:avLst/>
          </a:prstGeom>
        </p:spPr>
        <p:txBody>
          <a:bodyPr/>
          <a:lstStyle>
            <a:lvl1pPr>
              <a:defRPr sz="3000" b="1">
                <a:solidFill>
                  <a:srgbClr val="0A2240"/>
                </a:solidFill>
                <a:latin typeface="Segoe UI" panose="020B0502040204020203" pitchFamily="34" charset="0"/>
                <a:cs typeface="Segoe UI" panose="020B0502040204020203" pitchFamily="34" charset="0"/>
              </a:defRPr>
            </a:lvl1pPr>
          </a:lstStyle>
          <a:p>
            <a:r>
              <a:rPr lang="en-US"/>
              <a:t>This is an Example Header</a:t>
            </a:r>
          </a:p>
        </p:txBody>
      </p:sp>
    </p:spTree>
    <p:extLst>
      <p:ext uri="{BB962C8B-B14F-4D97-AF65-F5344CB8AC3E}">
        <p14:creationId xmlns:p14="http://schemas.microsoft.com/office/powerpoint/2010/main" val="145570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FDF1-EB26-4474-8C13-FD234A301AC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DEF84D1-FCD3-4D39-A64D-63B254BF30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7E21341-4421-498C-9DA6-C4C5AB5A00BB}"/>
              </a:ext>
            </a:extLst>
          </p:cNvPr>
          <p:cNvSpPr>
            <a:spLocks noGrp="1"/>
          </p:cNvSpPr>
          <p:nvPr>
            <p:ph type="dt" sz="half" idx="10"/>
          </p:nvPr>
        </p:nvSpPr>
        <p:spPr/>
        <p:txBody>
          <a:bodyPr/>
          <a:lstStyle/>
          <a:p>
            <a:fld id="{104C4508-CAAD-414F-B262-6EE6D5278BAF}" type="datetimeFigureOut">
              <a:rPr lang="en-US" smtClean="0"/>
              <a:t>3/7/2023</a:t>
            </a:fld>
            <a:endParaRPr lang="en-US"/>
          </a:p>
        </p:txBody>
      </p:sp>
      <p:sp>
        <p:nvSpPr>
          <p:cNvPr id="5" name="Footer Placeholder 4">
            <a:extLst>
              <a:ext uri="{FF2B5EF4-FFF2-40B4-BE49-F238E27FC236}">
                <a16:creationId xmlns:a16="http://schemas.microsoft.com/office/drawing/2014/main" id="{E6E55017-18C2-4688-BE68-556954AD0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CEF9A-A705-4BA1-BD08-44554054BEA0}"/>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253404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5B17-5358-40C7-A30E-AEE42BAF3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ABE13-11A1-4470-9D36-5D3ECB9E9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F234B-4A98-4F6C-BFC2-1D4C4FF286BF}"/>
              </a:ext>
            </a:extLst>
          </p:cNvPr>
          <p:cNvSpPr>
            <a:spLocks noGrp="1"/>
          </p:cNvSpPr>
          <p:nvPr>
            <p:ph type="dt" sz="half" idx="10"/>
          </p:nvPr>
        </p:nvSpPr>
        <p:spPr/>
        <p:txBody>
          <a:bodyPr/>
          <a:lstStyle/>
          <a:p>
            <a:fld id="{104C4508-CAAD-414F-B262-6EE6D5278BAF}" type="datetimeFigureOut">
              <a:rPr lang="en-US" smtClean="0"/>
              <a:t>3/7/2023</a:t>
            </a:fld>
            <a:endParaRPr lang="en-US"/>
          </a:p>
        </p:txBody>
      </p:sp>
      <p:sp>
        <p:nvSpPr>
          <p:cNvPr id="5" name="Footer Placeholder 4">
            <a:extLst>
              <a:ext uri="{FF2B5EF4-FFF2-40B4-BE49-F238E27FC236}">
                <a16:creationId xmlns:a16="http://schemas.microsoft.com/office/drawing/2014/main" id="{9F66FBC3-9924-405F-96CF-D68C7654E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1D35B-7846-41BD-B8A6-D7E0F5ACE3B6}"/>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351918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F3D72-CB70-43BC-B039-7B37FAC1FFA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4AF1E56-E0E7-4B49-BB97-68142B8DACE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A5470-1712-47E3-8836-A65308FCD8E6}"/>
              </a:ext>
            </a:extLst>
          </p:cNvPr>
          <p:cNvSpPr>
            <a:spLocks noGrp="1"/>
          </p:cNvSpPr>
          <p:nvPr>
            <p:ph type="dt" sz="half" idx="10"/>
          </p:nvPr>
        </p:nvSpPr>
        <p:spPr/>
        <p:txBody>
          <a:bodyPr/>
          <a:lstStyle/>
          <a:p>
            <a:fld id="{104C4508-CAAD-414F-B262-6EE6D5278BAF}" type="datetimeFigureOut">
              <a:rPr lang="en-US" smtClean="0"/>
              <a:t>3/7/2023</a:t>
            </a:fld>
            <a:endParaRPr lang="en-US"/>
          </a:p>
        </p:txBody>
      </p:sp>
      <p:sp>
        <p:nvSpPr>
          <p:cNvPr id="5" name="Footer Placeholder 4">
            <a:extLst>
              <a:ext uri="{FF2B5EF4-FFF2-40B4-BE49-F238E27FC236}">
                <a16:creationId xmlns:a16="http://schemas.microsoft.com/office/drawing/2014/main" id="{FDCECB50-92B4-4FB7-9DD7-43B254D6F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255FC-73D2-4256-BA3B-A4D08EDD441B}"/>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276183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943C-2FF8-4E6B-B1FB-A1CA60E11F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401FD-6F5E-4E2C-9965-F29AE4A96A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76959-2FA8-4178-B2B5-829F61B2E72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9B693A-5224-47E1-98F2-83BA6485A95A}"/>
              </a:ext>
            </a:extLst>
          </p:cNvPr>
          <p:cNvSpPr>
            <a:spLocks noGrp="1"/>
          </p:cNvSpPr>
          <p:nvPr>
            <p:ph type="dt" sz="half" idx="10"/>
          </p:nvPr>
        </p:nvSpPr>
        <p:spPr/>
        <p:txBody>
          <a:bodyPr/>
          <a:lstStyle/>
          <a:p>
            <a:fld id="{104C4508-CAAD-414F-B262-6EE6D5278BAF}" type="datetimeFigureOut">
              <a:rPr lang="en-US" smtClean="0"/>
              <a:t>3/7/2023</a:t>
            </a:fld>
            <a:endParaRPr lang="en-US"/>
          </a:p>
        </p:txBody>
      </p:sp>
      <p:sp>
        <p:nvSpPr>
          <p:cNvPr id="6" name="Footer Placeholder 5">
            <a:extLst>
              <a:ext uri="{FF2B5EF4-FFF2-40B4-BE49-F238E27FC236}">
                <a16:creationId xmlns:a16="http://schemas.microsoft.com/office/drawing/2014/main" id="{79E83E60-793D-41D2-803E-7FFAF5BB9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CE5FC-FEE9-4FAE-9963-E78377F8EE37}"/>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3520366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file:///C:\TEMP\Usmc.GIF" TargetMode="Externa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29600" y="6513513"/>
            <a:ext cx="914400" cy="365125"/>
          </a:xfrm>
          <a:prstGeom prst="rect">
            <a:avLst/>
          </a:prstGeom>
        </p:spPr>
        <p:txBody>
          <a:bodyPr vert="horz" lIns="91440" tIns="45720" rIns="91440" bIns="45720" rtlCol="0" anchor="ctr"/>
          <a:lstStyle>
            <a:lvl1pPr algn="r">
              <a:defRPr sz="1200">
                <a:solidFill>
                  <a:schemeClr val="tx1"/>
                </a:solidFill>
              </a:defRPr>
            </a:lvl1pPr>
          </a:lstStyle>
          <a:p>
            <a:fld id="{7E87BEDA-A2D1-4D9C-8D2F-60D6BEEF6C47}" type="slidenum">
              <a:rPr lang="en-US" smtClean="0">
                <a:solidFill>
                  <a:srgbClr val="000000"/>
                </a:solidFill>
              </a:rPr>
              <a:pPr/>
              <a:t>‹#›</a:t>
            </a:fld>
            <a:endParaRPr lang="en-US" dirty="0">
              <a:solidFill>
                <a:srgbClr val="000000"/>
              </a:solidFill>
            </a:endParaRPr>
          </a:p>
        </p:txBody>
      </p:sp>
      <p:pic>
        <p:nvPicPr>
          <p:cNvPr id="98309" name="Picture 1029" descr="C:\TEMP\Usmc.GIF"/>
          <p:cNvPicPr>
            <a:picLocks noChangeAspect="1" noChangeArrowheads="1"/>
          </p:cNvPicPr>
          <p:nvPr/>
        </p:nvPicPr>
        <p:blipFill>
          <a:blip r:embed="rId4" r:link="rId5" cstate="print"/>
          <a:srcRect/>
          <a:stretch>
            <a:fillRect/>
          </a:stretch>
        </p:blipFill>
        <p:spPr bwMode="auto">
          <a:xfrm>
            <a:off x="90488" y="69850"/>
            <a:ext cx="1128712" cy="1122363"/>
          </a:xfrm>
          <a:prstGeom prst="rect">
            <a:avLst/>
          </a:prstGeom>
          <a:noFill/>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97000" y="105228"/>
            <a:ext cx="1125806" cy="1086985"/>
          </a:xfrm>
          <a:prstGeom prst="rect">
            <a:avLst/>
          </a:prstGeom>
        </p:spPr>
      </p:pic>
      <p:sp>
        <p:nvSpPr>
          <p:cNvPr id="9" name="Rectangle 1046"/>
          <p:cNvSpPr>
            <a:spLocks noChangeArrowheads="1"/>
          </p:cNvSpPr>
          <p:nvPr userDrawn="1"/>
        </p:nvSpPr>
        <p:spPr bwMode="auto">
          <a:xfrm>
            <a:off x="1143000" y="909344"/>
            <a:ext cx="6767286" cy="45719"/>
          </a:xfrm>
          <a:prstGeom prst="rect">
            <a:avLst/>
          </a:prstGeom>
          <a:gradFill rotWithShape="1">
            <a:gsLst>
              <a:gs pos="0">
                <a:srgbClr val="FF0000"/>
              </a:gs>
              <a:gs pos="100000">
                <a:srgbClr val="FF0000">
                  <a:gamma/>
                  <a:shade val="46275"/>
                  <a:invGamma/>
                </a:srgbClr>
              </a:gs>
            </a:gsLst>
            <a:lin ang="5400000" scaled="1"/>
          </a:gradFill>
          <a:ln w="9525" algn="ctr">
            <a:solidFill>
              <a:schemeClr val="tx1"/>
            </a:solidFill>
            <a:miter lim="800000"/>
            <a:headEnd/>
            <a:tailEnd/>
          </a:ln>
          <a:effectLst/>
        </p:spPr>
        <p:txBody>
          <a:bodyPr wrap="none" anchor="ctr"/>
          <a:lstStyle/>
          <a:p>
            <a:pPr eaLnBrk="0" fontAlgn="base" hangingPunct="0">
              <a:lnSpc>
                <a:spcPct val="80000"/>
              </a:lnSpc>
              <a:spcBef>
                <a:spcPct val="20000"/>
              </a:spcBef>
              <a:spcAft>
                <a:spcPct val="0"/>
              </a:spcAft>
              <a:buClr>
                <a:srgbClr val="FF0000"/>
              </a:buClr>
              <a:buFont typeface="Wingdings 2" pitchFamily="18" charset="2"/>
              <a:buChar char="è"/>
            </a:pPr>
            <a:endParaRPr lang="en-US" sz="2000" b="1" dirty="0">
              <a:solidFill>
                <a:srgbClr val="000000"/>
              </a:solidFill>
            </a:endParaRPr>
          </a:p>
        </p:txBody>
      </p:sp>
    </p:spTree>
    <p:extLst>
      <p:ext uri="{BB962C8B-B14F-4D97-AF65-F5344CB8AC3E}">
        <p14:creationId xmlns:p14="http://schemas.microsoft.com/office/powerpoint/2010/main" val="1907158409"/>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ctr" rtl="0" eaLnBrk="1" fontAlgn="base" hangingPunct="1">
        <a:spcBef>
          <a:spcPct val="0"/>
        </a:spcBef>
        <a:spcAft>
          <a:spcPct val="0"/>
        </a:spcAft>
        <a:defRPr sz="2800" b="1" i="1">
          <a:solidFill>
            <a:schemeClr val="tx2"/>
          </a:solidFill>
          <a:latin typeface="+mj-lt"/>
          <a:ea typeface="+mj-ea"/>
          <a:cs typeface="+mj-cs"/>
        </a:defRPr>
      </a:lvl1pPr>
      <a:lvl2pPr algn="ctr" rtl="0" eaLnBrk="1" fontAlgn="base" hangingPunct="1">
        <a:spcBef>
          <a:spcPct val="0"/>
        </a:spcBef>
        <a:spcAft>
          <a:spcPct val="0"/>
        </a:spcAft>
        <a:defRPr sz="2800" b="1" i="1">
          <a:solidFill>
            <a:schemeClr val="tx2"/>
          </a:solidFill>
          <a:latin typeface="Arial" charset="0"/>
          <a:cs typeface="Arial" charset="0"/>
        </a:defRPr>
      </a:lvl2pPr>
      <a:lvl3pPr algn="ctr" rtl="0" eaLnBrk="1" fontAlgn="base" hangingPunct="1">
        <a:spcBef>
          <a:spcPct val="0"/>
        </a:spcBef>
        <a:spcAft>
          <a:spcPct val="0"/>
        </a:spcAft>
        <a:defRPr sz="2800" b="1" i="1">
          <a:solidFill>
            <a:schemeClr val="tx2"/>
          </a:solidFill>
          <a:latin typeface="Arial" charset="0"/>
          <a:cs typeface="Arial" charset="0"/>
        </a:defRPr>
      </a:lvl3pPr>
      <a:lvl4pPr algn="ctr" rtl="0" eaLnBrk="1" fontAlgn="base" hangingPunct="1">
        <a:spcBef>
          <a:spcPct val="0"/>
        </a:spcBef>
        <a:spcAft>
          <a:spcPct val="0"/>
        </a:spcAft>
        <a:defRPr sz="2800" b="1" i="1">
          <a:solidFill>
            <a:schemeClr val="tx2"/>
          </a:solidFill>
          <a:latin typeface="Arial" charset="0"/>
          <a:cs typeface="Arial" charset="0"/>
        </a:defRPr>
      </a:lvl4pPr>
      <a:lvl5pPr algn="ctr" rtl="0" eaLnBrk="1" fontAlgn="base" hangingPunct="1">
        <a:spcBef>
          <a:spcPct val="0"/>
        </a:spcBef>
        <a:spcAft>
          <a:spcPct val="0"/>
        </a:spcAft>
        <a:defRPr sz="2800" b="1" i="1">
          <a:solidFill>
            <a:schemeClr val="tx2"/>
          </a:solidFill>
          <a:latin typeface="Arial" charset="0"/>
          <a:cs typeface="Arial" charset="0"/>
        </a:defRPr>
      </a:lvl5pPr>
      <a:lvl6pPr marL="457200" algn="ctr" rtl="0" eaLnBrk="1" fontAlgn="base" hangingPunct="1">
        <a:spcBef>
          <a:spcPct val="0"/>
        </a:spcBef>
        <a:spcAft>
          <a:spcPct val="0"/>
        </a:spcAft>
        <a:defRPr sz="2800" b="1" i="1">
          <a:solidFill>
            <a:schemeClr val="tx2"/>
          </a:solidFill>
          <a:latin typeface="Arial" charset="0"/>
          <a:cs typeface="Arial" charset="0"/>
        </a:defRPr>
      </a:lvl6pPr>
      <a:lvl7pPr marL="914400" algn="ctr" rtl="0" eaLnBrk="1" fontAlgn="base" hangingPunct="1">
        <a:spcBef>
          <a:spcPct val="0"/>
        </a:spcBef>
        <a:spcAft>
          <a:spcPct val="0"/>
        </a:spcAft>
        <a:defRPr sz="2800" b="1" i="1">
          <a:solidFill>
            <a:schemeClr val="tx2"/>
          </a:solidFill>
          <a:latin typeface="Arial" charset="0"/>
          <a:cs typeface="Arial" charset="0"/>
        </a:defRPr>
      </a:lvl7pPr>
      <a:lvl8pPr marL="1371600" algn="ctr" rtl="0" eaLnBrk="1" fontAlgn="base" hangingPunct="1">
        <a:spcBef>
          <a:spcPct val="0"/>
        </a:spcBef>
        <a:spcAft>
          <a:spcPct val="0"/>
        </a:spcAft>
        <a:defRPr sz="2800" b="1" i="1">
          <a:solidFill>
            <a:schemeClr val="tx2"/>
          </a:solidFill>
          <a:latin typeface="Arial" charset="0"/>
          <a:cs typeface="Arial" charset="0"/>
        </a:defRPr>
      </a:lvl8pPr>
      <a:lvl9pPr marL="1828800" algn="ctr" rtl="0" eaLnBrk="1" fontAlgn="base" hangingPunct="1">
        <a:spcBef>
          <a:spcPct val="0"/>
        </a:spcBef>
        <a:spcAft>
          <a:spcPct val="0"/>
        </a:spcAft>
        <a:defRPr sz="2800" b="1" i="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rgbClr val="FF0000"/>
        </a:buClr>
        <a:buFont typeface="Wingdings 2" pitchFamily="18" charset="2"/>
        <a:buChar char="è"/>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Font typeface="Wingdings" pitchFamily="2" charset="2"/>
        <a:buChar char="²"/>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A2240"/>
        </a:solidFill>
        <a:effectLst/>
      </p:bgPr>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8CAF50EE-A2E6-4D8B-81FB-1F304939C0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902" y="322365"/>
            <a:ext cx="1060498" cy="1474839"/>
          </a:xfrm>
          <a:prstGeom prst="rect">
            <a:avLst/>
          </a:prstGeom>
        </p:spPr>
      </p:pic>
      <p:pic>
        <p:nvPicPr>
          <p:cNvPr id="10" name="Picture 9" descr="Logo&#10;&#10;Description automatically generated">
            <a:extLst>
              <a:ext uri="{FF2B5EF4-FFF2-40B4-BE49-F238E27FC236}">
                <a16:creationId xmlns:a16="http://schemas.microsoft.com/office/drawing/2014/main" id="{6CD62B21-0339-421A-9A99-51836C2F873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8160" y="5546868"/>
            <a:ext cx="798962" cy="1065282"/>
          </a:xfrm>
          <a:prstGeom prst="rect">
            <a:avLst/>
          </a:prstGeom>
        </p:spPr>
      </p:pic>
      <p:sp>
        <p:nvSpPr>
          <p:cNvPr id="11" name="Subtitle 2">
            <a:extLst>
              <a:ext uri="{FF2B5EF4-FFF2-40B4-BE49-F238E27FC236}">
                <a16:creationId xmlns:a16="http://schemas.microsoft.com/office/drawing/2014/main" id="{C0EF977D-741A-4864-89C3-B129F2B453C7}"/>
              </a:ext>
            </a:extLst>
          </p:cNvPr>
          <p:cNvSpPr txBox="1">
            <a:spLocks/>
          </p:cNvSpPr>
          <p:nvPr userDrawn="1"/>
        </p:nvSpPr>
        <p:spPr>
          <a:xfrm>
            <a:off x="4170106" y="5908403"/>
            <a:ext cx="3857441" cy="40120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350" dirty="0">
                <a:solidFill>
                  <a:schemeClr val="bg1"/>
                </a:solidFill>
                <a:latin typeface="Segoe UI" panose="020B0502040204020203" pitchFamily="34" charset="0"/>
                <a:cs typeface="Segoe UI" panose="020B0502040204020203" pitchFamily="34" charset="0"/>
              </a:rPr>
              <a:t>Marine Corps Installations Command (MCICOM)</a:t>
            </a:r>
          </a:p>
        </p:txBody>
      </p:sp>
    </p:spTree>
    <p:extLst>
      <p:ext uri="{BB962C8B-B14F-4D97-AF65-F5344CB8AC3E}">
        <p14:creationId xmlns:p14="http://schemas.microsoft.com/office/powerpoint/2010/main" val="1326139077"/>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47129B1-4F76-48B1-B9FC-AA6DE80199E4}"/>
              </a:ext>
            </a:extLst>
          </p:cNvPr>
          <p:cNvCxnSpPr/>
          <p:nvPr userDrawn="1"/>
        </p:nvCxnSpPr>
        <p:spPr>
          <a:xfrm>
            <a:off x="519881" y="634180"/>
            <a:ext cx="0" cy="752167"/>
          </a:xfrm>
          <a:prstGeom prst="line">
            <a:avLst/>
          </a:prstGeom>
          <a:ln w="38100">
            <a:solidFill>
              <a:srgbClr val="AA18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38451"/>
      </p:ext>
    </p:extLst>
  </p:cSld>
  <p:clrMap bg1="lt1" tx1="dk1" bg2="lt2" tx2="dk2" accent1="accent1" accent2="accent2" accent3="accent3" accent4="accent4" accent5="accent5" accent6="accent6" hlink="hlink" folHlink="folHlink"/>
  <p:sldLayoutIdLst>
    <p:sldLayoutId id="2147483695" r:id="rId1"/>
    <p:sldLayoutId id="2147483697"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4ABE91-E84D-48CC-A04F-D02D1AAC78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0BAE9-5DBA-4981-B628-A54DB083C8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8C685-5B0B-4665-91A6-0CBAB5FEEE7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4C4508-CAAD-414F-B262-6EE6D5278BAF}" type="datetimeFigureOut">
              <a:rPr lang="en-US" smtClean="0"/>
              <a:t>3/7/2023</a:t>
            </a:fld>
            <a:endParaRPr lang="en-US" dirty="0"/>
          </a:p>
        </p:txBody>
      </p:sp>
      <p:sp>
        <p:nvSpPr>
          <p:cNvPr id="5" name="Footer Placeholder 4">
            <a:extLst>
              <a:ext uri="{FF2B5EF4-FFF2-40B4-BE49-F238E27FC236}">
                <a16:creationId xmlns:a16="http://schemas.microsoft.com/office/drawing/2014/main" id="{6DFD7A5A-BD92-4768-B3AA-BA28B3A65D1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7B2227-ACBD-4C65-80CE-14BEEA47A89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21A923-2822-4EA7-8753-D44838B151DF}" type="slidenum">
              <a:rPr lang="en-US" smtClean="0"/>
              <a:t>‹#›</a:t>
            </a:fld>
            <a:endParaRPr lang="en-US" dirty="0"/>
          </a:p>
        </p:txBody>
      </p:sp>
    </p:spTree>
    <p:extLst>
      <p:ext uri="{BB962C8B-B14F-4D97-AF65-F5344CB8AC3E}">
        <p14:creationId xmlns:p14="http://schemas.microsoft.com/office/powerpoint/2010/main" val="32535011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9.svg"/></Relationships>
</file>

<file path=ppt/slides/_rels/slide14.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2" Type="http://schemas.openxmlformats.org/officeDocument/2006/relationships/hyperlink" Target="https://www.rentcafe.com/residentservices/"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mcicom.marines.mil/Portals/57/scotts1/Site%20Images/Housing%20Docs/Tenant%20Responsibilities.pdf"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svg"/><Relationship Id="rId3" Type="http://schemas.openxmlformats.org/officeDocument/2006/relationships/image" Target="../media/image60.svg"/><Relationship Id="rId7" Type="http://schemas.openxmlformats.org/officeDocument/2006/relationships/image" Target="../media/image64.sv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sv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hyperlink" Target="https://bit.ly/3n2zyGe" TargetMode="External"/><Relationship Id="rId3" Type="http://schemas.openxmlformats.org/officeDocument/2006/relationships/image" Target="../media/image78.svg"/><Relationship Id="rId7" Type="http://schemas.openxmlformats.org/officeDocument/2006/relationships/image" Target="../media/image74.svg"/><Relationship Id="rId12" Type="http://schemas.openxmlformats.org/officeDocument/2006/relationships/image" Target="../media/image85.png"/><Relationship Id="rId2" Type="http://schemas.openxmlformats.org/officeDocument/2006/relationships/image" Target="../media/image71.png"/><Relationship Id="rId1" Type="http://schemas.openxmlformats.org/officeDocument/2006/relationships/slideLayout" Target="../slideLayouts/slideLayout5.xml"/><Relationship Id="rId6" Type="http://schemas.openxmlformats.org/officeDocument/2006/relationships/image" Target="../media/image73.png"/><Relationship Id="rId11" Type="http://schemas.openxmlformats.org/officeDocument/2006/relationships/image" Target="../media/image84.svg"/><Relationship Id="rId5" Type="http://schemas.openxmlformats.org/officeDocument/2006/relationships/image" Target="../media/image80.svg"/><Relationship Id="rId10" Type="http://schemas.openxmlformats.org/officeDocument/2006/relationships/image" Target="../media/image83.png"/><Relationship Id="rId4" Type="http://schemas.openxmlformats.org/officeDocument/2006/relationships/image" Target="../media/image79.png"/><Relationship Id="rId9" Type="http://schemas.openxmlformats.org/officeDocument/2006/relationships/image" Target="../media/image82.svg"/></Relationships>
</file>

<file path=ppt/slides/_rels/slide2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bit.ly/3n2zyGe"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tc.atlanticmcc.com/"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svg"/><Relationship Id="rId1" Type="http://schemas.openxmlformats.org/officeDocument/2006/relationships/slideLayout" Target="../slideLayouts/slideLayout5.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30.sv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2240"/>
        </a:solidFill>
        <a:effectLst/>
      </p:bgPr>
    </p:bg>
    <p:spTree>
      <p:nvGrpSpPr>
        <p:cNvPr id="1" name=""/>
        <p:cNvGrpSpPr/>
        <p:nvPr/>
      </p:nvGrpSpPr>
      <p:grpSpPr>
        <a:xfrm>
          <a:off x="0" y="0"/>
          <a:ext cx="0" cy="0"/>
          <a:chOff x="0" y="0"/>
          <a:chExt cx="0" cy="0"/>
        </a:xfrm>
      </p:grpSpPr>
      <p:pic>
        <p:nvPicPr>
          <p:cNvPr id="5" name="Picture 4" descr="A picture containing outdoor, sky, building, grass&#10;&#10;Description automatically generated">
            <a:extLst>
              <a:ext uri="{FF2B5EF4-FFF2-40B4-BE49-F238E27FC236}">
                <a16:creationId xmlns:a16="http://schemas.microsoft.com/office/drawing/2014/main" id="{8F05242A-CB48-12E1-0BE5-04990D1A4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275" y="2305050"/>
            <a:ext cx="3219450" cy="2247900"/>
          </a:xfrm>
          <a:prstGeom prst="rect">
            <a:avLst/>
          </a:prstGeom>
        </p:spPr>
      </p:pic>
      <p:grpSp>
        <p:nvGrpSpPr>
          <p:cNvPr id="2" name="Group 1">
            <a:extLst>
              <a:ext uri="{FF2B5EF4-FFF2-40B4-BE49-F238E27FC236}">
                <a16:creationId xmlns:a16="http://schemas.microsoft.com/office/drawing/2014/main" id="{950AA538-F9D1-4ACD-9B22-BF826ABE6046}"/>
              </a:ext>
            </a:extLst>
          </p:cNvPr>
          <p:cNvGrpSpPr/>
          <p:nvPr/>
        </p:nvGrpSpPr>
        <p:grpSpPr>
          <a:xfrm>
            <a:off x="1276350" y="1446160"/>
            <a:ext cx="7365480" cy="4093088"/>
            <a:chOff x="1276350" y="1446160"/>
            <a:chExt cx="7365480" cy="4093088"/>
          </a:xfrm>
        </p:grpSpPr>
        <p:sp>
          <p:nvSpPr>
            <p:cNvPr id="9" name="Text Placeholder 17">
              <a:extLst>
                <a:ext uri="{FF2B5EF4-FFF2-40B4-BE49-F238E27FC236}">
                  <a16:creationId xmlns:a16="http://schemas.microsoft.com/office/drawing/2014/main" id="{CC6ADD5B-860F-41AD-AF09-C664031ED87A}"/>
                </a:ext>
              </a:extLst>
            </p:cNvPr>
            <p:cNvSpPr txBox="1">
              <a:spLocks/>
            </p:cNvSpPr>
            <p:nvPr/>
          </p:nvSpPr>
          <p:spPr>
            <a:xfrm>
              <a:off x="1307998" y="4756611"/>
              <a:ext cx="6528005" cy="782637"/>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chemeClr val="bg1"/>
                  </a:solidFill>
                  <a:latin typeface="Segoe UI" panose="020B0502040204020203" pitchFamily="34" charset="0"/>
                  <a:cs typeface="Segoe UI" panose="020B0502040204020203" pitchFamily="34" charset="0"/>
                </a:rPr>
                <a:t>Parris Island Military Housing Office </a:t>
              </a:r>
              <a:r>
                <a:rPr lang="en-US" sz="800" dirty="0">
                  <a:solidFill>
                    <a:schemeClr val="bg1"/>
                  </a:solidFill>
                  <a:latin typeface="Segoe UI" panose="020B0502040204020203" pitchFamily="34" charset="0"/>
                  <a:cs typeface="Segoe UI" panose="020B0502040204020203" pitchFamily="34" charset="0"/>
                </a:rPr>
                <a:t>2023 March</a:t>
              </a:r>
              <a:r>
                <a:rPr lang="en-US" sz="800" dirty="0">
                  <a:solidFill>
                    <a:schemeClr val="bg1"/>
                  </a:solidFill>
                </a:rPr>
                <a:t> </a:t>
              </a:r>
            </a:p>
          </p:txBody>
        </p:sp>
        <p:sp>
          <p:nvSpPr>
            <p:cNvPr id="10" name="TextBox 9">
              <a:extLst>
                <a:ext uri="{FF2B5EF4-FFF2-40B4-BE49-F238E27FC236}">
                  <a16:creationId xmlns:a16="http://schemas.microsoft.com/office/drawing/2014/main" id="{CCFBC538-C488-4C4B-B734-560D39D5DC17}"/>
                </a:ext>
              </a:extLst>
            </p:cNvPr>
            <p:cNvSpPr txBox="1"/>
            <p:nvPr/>
          </p:nvSpPr>
          <p:spPr>
            <a:xfrm>
              <a:off x="1322494" y="3117013"/>
              <a:ext cx="6701246" cy="369332"/>
            </a:xfrm>
            <a:prstGeom prst="rect">
              <a:avLst/>
            </a:prstGeom>
            <a:noFill/>
          </p:spPr>
          <p:txBody>
            <a:bodyPr wrap="square" rtlCol="0">
              <a:spAutoFit/>
            </a:bodyPr>
            <a:lstStyle/>
            <a:p>
              <a:pPr algn="ctr">
                <a:buNone/>
              </a:pPr>
              <a:endParaRPr lang="en-US" b="1" i="1" dirty="0">
                <a:solidFill>
                  <a:srgbClr val="AA182C"/>
                </a:solidFill>
                <a:latin typeface="Segoe UI" panose="020B0502040204020203" pitchFamily="34" charset="0"/>
                <a:cs typeface="Segoe UI" panose="020B0502040204020203" pitchFamily="34" charset="0"/>
              </a:endParaRPr>
            </a:p>
          </p:txBody>
        </p:sp>
        <p:sp>
          <p:nvSpPr>
            <p:cNvPr id="11" name="Title 15">
              <a:extLst>
                <a:ext uri="{FF2B5EF4-FFF2-40B4-BE49-F238E27FC236}">
                  <a16:creationId xmlns:a16="http://schemas.microsoft.com/office/drawing/2014/main" id="{73346CC8-9CD9-4A3A-8008-BBF9CDA31AE8}"/>
                </a:ext>
              </a:extLst>
            </p:cNvPr>
            <p:cNvSpPr txBox="1">
              <a:spLocks/>
            </p:cNvSpPr>
            <p:nvPr/>
          </p:nvSpPr>
          <p:spPr>
            <a:xfrm>
              <a:off x="1276350" y="1446160"/>
              <a:ext cx="7365480" cy="78166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Public Private Venture (PPV) Housing </a:t>
              </a:r>
              <a:b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br>
              <a: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Plain Language Brief</a:t>
              </a:r>
              <a:b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br>
              <a: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(Tenant Welcome &amp; Orientation)</a:t>
              </a:r>
            </a:p>
          </p:txBody>
        </p:sp>
      </p:grpSp>
      <p:grpSp>
        <p:nvGrpSpPr>
          <p:cNvPr id="3" name="Group 2">
            <a:extLst>
              <a:ext uri="{FF2B5EF4-FFF2-40B4-BE49-F238E27FC236}">
                <a16:creationId xmlns:a16="http://schemas.microsoft.com/office/drawing/2014/main" id="{208B0BEB-0FBA-4356-92D8-F2F186947546}"/>
              </a:ext>
            </a:extLst>
          </p:cNvPr>
          <p:cNvGrpSpPr/>
          <p:nvPr/>
        </p:nvGrpSpPr>
        <p:grpSpPr>
          <a:xfrm>
            <a:off x="3851366" y="5539248"/>
            <a:ext cx="5204571" cy="1188823"/>
            <a:chOff x="3851366" y="5539248"/>
            <a:chExt cx="5204571" cy="1188823"/>
          </a:xfrm>
        </p:grpSpPr>
        <p:sp>
          <p:nvSpPr>
            <p:cNvPr id="13" name="TextBox 12">
              <a:extLst>
                <a:ext uri="{FF2B5EF4-FFF2-40B4-BE49-F238E27FC236}">
                  <a16:creationId xmlns:a16="http://schemas.microsoft.com/office/drawing/2014/main" id="{3CAAD060-AE74-46D4-ABBD-017745BA4509}"/>
                </a:ext>
              </a:extLst>
            </p:cNvPr>
            <p:cNvSpPr txBox="1"/>
            <p:nvPr/>
          </p:nvSpPr>
          <p:spPr>
            <a:xfrm>
              <a:off x="3851366" y="5903963"/>
              <a:ext cx="4008120" cy="307777"/>
            </a:xfrm>
            <a:prstGeom prst="rect">
              <a:avLst/>
            </a:prstGeom>
            <a:noFill/>
          </p:spPr>
          <p:txBody>
            <a:bodyPr wrap="square" rtlCol="0">
              <a:spAutoFit/>
            </a:bodyPr>
            <a:lstStyle/>
            <a:p>
              <a:pPr>
                <a:buNone/>
              </a:pPr>
              <a:r>
                <a:rPr lang="en-US" sz="1400" b="0" dirty="0">
                  <a:solidFill>
                    <a:schemeClr val="bg1"/>
                  </a:solidFill>
                  <a:latin typeface="Segoe UI" panose="020B0502040204020203" pitchFamily="34" charset="0"/>
                  <a:cs typeface="Segoe UI" panose="020B0502040204020203" pitchFamily="34" charset="0"/>
                </a:rPr>
                <a:t>Marine Corps Installations Command (MCICOM)</a:t>
              </a:r>
            </a:p>
          </p:txBody>
        </p:sp>
        <p:pic>
          <p:nvPicPr>
            <p:cNvPr id="15" name="Picture 14">
              <a:extLst>
                <a:ext uri="{FF2B5EF4-FFF2-40B4-BE49-F238E27FC236}">
                  <a16:creationId xmlns:a16="http://schemas.microsoft.com/office/drawing/2014/main" id="{01926755-7A5C-435F-98E5-2D0EC1685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666" y="5539248"/>
              <a:ext cx="1280271" cy="1188823"/>
            </a:xfrm>
            <a:prstGeom prst="rect">
              <a:avLst/>
            </a:prstGeom>
          </p:spPr>
        </p:pic>
      </p:grpSp>
      <p:pic>
        <p:nvPicPr>
          <p:cNvPr id="17" name="Picture 16" descr="A picture containing text, vector graphics&#10;&#10;Description automatically generated">
            <a:extLst>
              <a:ext uri="{FF2B5EF4-FFF2-40B4-BE49-F238E27FC236}">
                <a16:creationId xmlns:a16="http://schemas.microsoft.com/office/drawing/2014/main" id="{EA7E064A-26A9-4594-A86D-610E5EE28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4940"/>
            <a:ext cx="1668925" cy="1699407"/>
          </a:xfrm>
          <a:prstGeom prst="rect">
            <a:avLst/>
          </a:prstGeom>
        </p:spPr>
      </p:pic>
    </p:spTree>
    <p:extLst>
      <p:ext uri="{BB962C8B-B14F-4D97-AF65-F5344CB8AC3E}">
        <p14:creationId xmlns:p14="http://schemas.microsoft.com/office/powerpoint/2010/main" val="342111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What to Expect: Move-In and Move-Out</a:t>
            </a:r>
          </a:p>
        </p:txBody>
      </p:sp>
      <p:grpSp>
        <p:nvGrpSpPr>
          <p:cNvPr id="3" name="Group 2">
            <a:extLst>
              <a:ext uri="{FF2B5EF4-FFF2-40B4-BE49-F238E27FC236}">
                <a16:creationId xmlns:a16="http://schemas.microsoft.com/office/drawing/2014/main" id="{137F037F-84DC-440A-8EE4-5C69A99E10BC}"/>
              </a:ext>
            </a:extLst>
          </p:cNvPr>
          <p:cNvGrpSpPr/>
          <p:nvPr/>
        </p:nvGrpSpPr>
        <p:grpSpPr>
          <a:xfrm>
            <a:off x="484210" y="1391150"/>
            <a:ext cx="3893820" cy="4968995"/>
            <a:chOff x="660793" y="1511833"/>
            <a:chExt cx="3977113" cy="5050962"/>
          </a:xfrm>
        </p:grpSpPr>
        <p:graphicFrame>
          <p:nvGraphicFramePr>
            <p:cNvPr id="5" name="Table 5">
              <a:extLst>
                <a:ext uri="{FF2B5EF4-FFF2-40B4-BE49-F238E27FC236}">
                  <a16:creationId xmlns:a16="http://schemas.microsoft.com/office/drawing/2014/main" id="{353053CC-860C-4D25-987A-890D22374254}"/>
                </a:ext>
              </a:extLst>
            </p:cNvPr>
            <p:cNvGraphicFramePr>
              <a:graphicFrameLocks/>
            </p:cNvGraphicFramePr>
            <p:nvPr>
              <p:extLst>
                <p:ext uri="{D42A27DB-BD31-4B8C-83A1-F6EECF244321}">
                  <p14:modId xmlns:p14="http://schemas.microsoft.com/office/powerpoint/2010/main" val="4038450965"/>
                </p:ext>
              </p:extLst>
            </p:nvPr>
          </p:nvGraphicFramePr>
          <p:xfrm>
            <a:off x="660793" y="1847915"/>
            <a:ext cx="3977113" cy="4714880"/>
          </p:xfrm>
          <a:graphic>
            <a:graphicData uri="http://schemas.openxmlformats.org/drawingml/2006/table">
              <a:tbl>
                <a:tblPr firstRow="1" bandRow="1">
                  <a:tableStyleId>{5C22544A-7EE6-4342-B048-85BDC9FD1C3A}</a:tableStyleId>
                </a:tblPr>
                <a:tblGrid>
                  <a:gridCol w="3893820">
                    <a:extLst>
                      <a:ext uri="{9D8B030D-6E8A-4147-A177-3AD203B41FA5}">
                        <a16:colId xmlns:a16="http://schemas.microsoft.com/office/drawing/2014/main" val="171408727"/>
                      </a:ext>
                    </a:extLst>
                  </a:gridCol>
                </a:tblGrid>
                <a:tr h="298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Segoe UI" panose="020B0502040204020203" pitchFamily="34" charset="0"/>
                            <a:cs typeface="Segoe UI" panose="020B0502040204020203" pitchFamily="34" charset="0"/>
                          </a:rPr>
                          <a:t>The Resident:</a:t>
                        </a:r>
                      </a:p>
                    </a:txBody>
                    <a:tcPr>
                      <a:solidFill>
                        <a:srgbClr val="0A2240"/>
                      </a:solidFill>
                    </a:tcPr>
                  </a:tc>
                  <a:extLst>
                    <a:ext uri="{0D108BD9-81ED-4DB2-BD59-A6C34878D82A}">
                      <a16:rowId xmlns:a16="http://schemas.microsoft.com/office/drawing/2014/main" val="2393372911"/>
                    </a:ext>
                  </a:extLst>
                </a:tr>
                <a:tr h="283464">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solidFill>
                              <a:schemeClr val="tx1"/>
                            </a:solidFill>
                            <a:latin typeface="Segoe UI" panose="020B0502040204020203" pitchFamily="34" charset="0"/>
                            <a:cs typeface="Segoe UI" panose="020B0502040204020203" pitchFamily="34" charset="0"/>
                          </a:rPr>
                          <a:t>Tours the home for quality</a:t>
                        </a:r>
                      </a:p>
                    </a:txBody>
                    <a:tcPr anchor="ctr">
                      <a:solidFill>
                        <a:schemeClr val="bg1">
                          <a:lumMod val="95000"/>
                        </a:schemeClr>
                      </a:solidFill>
                    </a:tcPr>
                  </a:tc>
                  <a:extLst>
                    <a:ext uri="{0D108BD9-81ED-4DB2-BD59-A6C34878D82A}">
                      <a16:rowId xmlns:a16="http://schemas.microsoft.com/office/drawing/2014/main" val="2945443918"/>
                    </a:ext>
                  </a:extLst>
                </a:tr>
                <a:tr h="283464">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Accepts home and terms of lease</a:t>
                        </a:r>
                      </a:p>
                    </a:txBody>
                    <a:tcPr anchor="ctr">
                      <a:solidFill>
                        <a:schemeClr val="bg1">
                          <a:lumMod val="95000"/>
                        </a:schemeClr>
                      </a:solidFill>
                    </a:tcPr>
                  </a:tc>
                  <a:extLst>
                    <a:ext uri="{0D108BD9-81ED-4DB2-BD59-A6C34878D82A}">
                      <a16:rowId xmlns:a16="http://schemas.microsoft.com/office/drawing/2014/main" val="305441111"/>
                    </a:ext>
                  </a:extLst>
                </a:tr>
                <a:tr h="283464">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Signs a lease</a:t>
                        </a:r>
                      </a:p>
                    </a:txBody>
                    <a:tcPr anchor="ctr">
                      <a:solidFill>
                        <a:schemeClr val="bg1">
                          <a:lumMod val="95000"/>
                        </a:schemeClr>
                      </a:solidFill>
                    </a:tcPr>
                  </a:tc>
                  <a:extLst>
                    <a:ext uri="{0D108BD9-81ED-4DB2-BD59-A6C34878D82A}">
                      <a16:rowId xmlns:a16="http://schemas.microsoft.com/office/drawing/2014/main" val="2706204603"/>
                    </a:ext>
                  </a:extLst>
                </a:tr>
                <a:tr h="298340">
                  <a:tc>
                    <a:txBody>
                      <a:bodyPr/>
                      <a:lstStyle/>
                      <a:p>
                        <a:r>
                          <a:rPr lang="en-US" sz="1200" b="1" i="1" dirty="0">
                            <a:solidFill>
                              <a:schemeClr val="bg1"/>
                            </a:solidFill>
                            <a:latin typeface="Segoe UI" panose="020B0502040204020203" pitchFamily="34" charset="0"/>
                            <a:cs typeface="Segoe UI" panose="020B0502040204020203" pitchFamily="34" charset="0"/>
                          </a:rPr>
                          <a:t>AMCC </a:t>
                        </a:r>
                        <a:r>
                          <a:rPr lang="en-US" sz="1200" b="1" dirty="0">
                            <a:solidFill>
                              <a:schemeClr val="bg1"/>
                            </a:solidFill>
                            <a:latin typeface="Segoe UI" panose="020B0502040204020203" pitchFamily="34" charset="0"/>
                            <a:cs typeface="Segoe UI" panose="020B0502040204020203" pitchFamily="34" charset="0"/>
                          </a:rPr>
                          <a:t>provides:</a:t>
                        </a:r>
                      </a:p>
                    </a:txBody>
                    <a:tcPr anchor="ctr">
                      <a:solidFill>
                        <a:srgbClr val="0A2240"/>
                      </a:solidFill>
                    </a:tcPr>
                  </a:tc>
                  <a:extLst>
                    <a:ext uri="{0D108BD9-81ED-4DB2-BD59-A6C34878D82A}">
                      <a16:rowId xmlns:a16="http://schemas.microsoft.com/office/drawing/2014/main" val="671673862"/>
                    </a:ext>
                  </a:extLst>
                </a:tr>
                <a:tr h="301752">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solidFill>
                              <a:schemeClr val="tx1"/>
                            </a:solidFill>
                            <a:latin typeface="Segoe UI" panose="020B0502040204020203" pitchFamily="34" charset="0"/>
                            <a:cs typeface="Segoe UI" panose="020B0502040204020203" pitchFamily="34" charset="0"/>
                          </a:rPr>
                          <a:t>Walk-through tour of your home</a:t>
                        </a:r>
                      </a:p>
                    </a:txBody>
                    <a:tcPr anchor="ctr">
                      <a:solidFill>
                        <a:schemeClr val="bg1">
                          <a:lumMod val="95000"/>
                        </a:schemeClr>
                      </a:solidFill>
                    </a:tcPr>
                  </a:tc>
                  <a:extLst>
                    <a:ext uri="{0D108BD9-81ED-4DB2-BD59-A6C34878D82A}">
                      <a16:rowId xmlns:a16="http://schemas.microsoft.com/office/drawing/2014/main" val="2795538689"/>
                    </a:ext>
                  </a:extLst>
                </a:tr>
                <a:tr h="301752">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solidFill>
                              <a:schemeClr val="tx1"/>
                            </a:solidFill>
                            <a:latin typeface="Segoe UI" panose="020B0502040204020203" pitchFamily="34" charset="0"/>
                            <a:cs typeface="Segoe UI" panose="020B0502040204020203" pitchFamily="34" charset="0"/>
                          </a:rPr>
                          <a:t>Move-in inspection with checklist</a:t>
                        </a:r>
                      </a:p>
                    </a:txBody>
                    <a:tcPr anchor="ctr">
                      <a:solidFill>
                        <a:schemeClr val="bg1">
                          <a:lumMod val="95000"/>
                        </a:schemeClr>
                      </a:solidFill>
                    </a:tcPr>
                  </a:tc>
                  <a:extLst>
                    <a:ext uri="{0D108BD9-81ED-4DB2-BD59-A6C34878D82A}">
                      <a16:rowId xmlns:a16="http://schemas.microsoft.com/office/drawing/2014/main" val="1027661099"/>
                    </a:ext>
                  </a:extLst>
                </a:tr>
                <a:tr h="301752">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Lease signing and answers to questions</a:t>
                        </a:r>
                      </a:p>
                    </a:txBody>
                    <a:tcPr anchor="ctr">
                      <a:solidFill>
                        <a:schemeClr val="bg1">
                          <a:lumMod val="95000"/>
                        </a:schemeClr>
                      </a:solidFill>
                    </a:tcPr>
                  </a:tc>
                  <a:extLst>
                    <a:ext uri="{0D108BD9-81ED-4DB2-BD59-A6C34878D82A}">
                      <a16:rowId xmlns:a16="http://schemas.microsoft.com/office/drawing/2014/main" val="1710856350"/>
                    </a:ext>
                  </a:extLst>
                </a:tr>
                <a:tr h="292608">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Keys</a:t>
                        </a:r>
                      </a:p>
                    </a:txBody>
                    <a:tcPr anchor="ctr">
                      <a:solidFill>
                        <a:schemeClr val="bg1">
                          <a:lumMod val="95000"/>
                        </a:schemeClr>
                      </a:solidFill>
                    </a:tcPr>
                  </a:tc>
                  <a:extLst>
                    <a:ext uri="{0D108BD9-81ED-4DB2-BD59-A6C34878D82A}">
                      <a16:rowId xmlns:a16="http://schemas.microsoft.com/office/drawing/2014/main" val="1714559006"/>
                    </a:ext>
                  </a:extLst>
                </a:tr>
                <a:tr h="301752">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A survey asking about your move-in experience</a:t>
                        </a:r>
                      </a:p>
                    </a:txBody>
                    <a:tcPr anchor="ctr">
                      <a:solidFill>
                        <a:schemeClr val="bg1">
                          <a:lumMod val="95000"/>
                        </a:schemeClr>
                      </a:solidFill>
                    </a:tcPr>
                  </a:tc>
                  <a:extLst>
                    <a:ext uri="{0D108BD9-81ED-4DB2-BD59-A6C34878D82A}">
                      <a16:rowId xmlns:a16="http://schemas.microsoft.com/office/drawing/2014/main" val="3533236368"/>
                    </a:ext>
                  </a:extLst>
                </a:tr>
                <a:tr h="298340">
                  <a:tc>
                    <a:txBody>
                      <a:bodyPr/>
                      <a:lstStyle/>
                      <a:p>
                        <a:r>
                          <a:rPr lang="en-US" sz="1200" b="1" dirty="0">
                            <a:solidFill>
                              <a:schemeClr val="bg1"/>
                            </a:solidFill>
                            <a:latin typeface="Segoe UI" panose="020B0502040204020203" pitchFamily="34" charset="0"/>
                            <a:cs typeface="Segoe UI" panose="020B0502040204020203" pitchFamily="34" charset="0"/>
                          </a:rPr>
                          <a:t>MHO provides:</a:t>
                        </a:r>
                      </a:p>
                    </a:txBody>
                    <a:tcPr anchor="ctr">
                      <a:solidFill>
                        <a:srgbClr val="0A2240"/>
                      </a:solidFill>
                    </a:tcPr>
                  </a:tc>
                  <a:extLst>
                    <a:ext uri="{0D108BD9-81ED-4DB2-BD59-A6C34878D82A}">
                      <a16:rowId xmlns:a16="http://schemas.microsoft.com/office/drawing/2014/main" val="2473659055"/>
                    </a:ext>
                  </a:extLst>
                </a:tr>
                <a:tr h="487696">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Plain Language Brief and answers to housing</a:t>
                        </a:r>
                        <a:r>
                          <a:rPr lang="en-US" sz="1100" baseline="0" dirty="0">
                            <a:latin typeface="Segoe UI" panose="020B0502040204020203" pitchFamily="34" charset="0"/>
                            <a:cs typeface="Segoe UI" panose="020B0502040204020203" pitchFamily="34" charset="0"/>
                          </a:rPr>
                          <a:t> policies/questions</a:t>
                        </a:r>
                        <a:endParaRPr lang="en-US" sz="1100" dirty="0">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43208744"/>
                    </a:ext>
                  </a:extLst>
                </a:tr>
                <a:tr h="314598">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MHO Representative</a:t>
                        </a:r>
                        <a:r>
                          <a:rPr lang="en-US" sz="1100" baseline="0" dirty="0">
                            <a:latin typeface="Segoe UI" panose="020B0502040204020203" pitchFamily="34" charset="0"/>
                            <a:cs typeface="Segoe UI" panose="020B0502040204020203" pitchFamily="34" charset="0"/>
                          </a:rPr>
                          <a:t> at </a:t>
                        </a:r>
                        <a:r>
                          <a:rPr lang="en-US" sz="1100" dirty="0">
                            <a:latin typeface="Segoe UI" panose="020B0502040204020203" pitchFamily="34" charset="0"/>
                            <a:cs typeface="Segoe UI" panose="020B0502040204020203" pitchFamily="34" charset="0"/>
                          </a:rPr>
                          <a:t>your move-in inspection</a:t>
                        </a:r>
                        <a:endParaRPr lang="en-US" sz="1100" b="0" i="0" dirty="0">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2328685168"/>
                    </a:ext>
                  </a:extLst>
                </a:tr>
                <a:tr h="307581">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Follow-up to check-in with you (</a:t>
                        </a:r>
                        <a:r>
                          <a:rPr lang="en-US" sz="1100" baseline="0" dirty="0">
                            <a:latin typeface="Segoe UI" panose="020B0502040204020203" pitchFamily="34" charset="0"/>
                            <a:cs typeface="Segoe UI" panose="020B0502040204020203" pitchFamily="34" charset="0"/>
                          </a:rPr>
                          <a:t>15 and 60 day)</a:t>
                        </a:r>
                        <a:endParaRPr lang="en-US" sz="1100" dirty="0">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1718910426"/>
                    </a:ext>
                  </a:extLst>
                </a:tr>
                <a:tr h="283464">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Support to resolve any</a:t>
                        </a:r>
                        <a:r>
                          <a:rPr lang="en-US" sz="1100" baseline="0" dirty="0">
                            <a:latin typeface="Segoe UI" panose="020B0502040204020203" pitchFamily="34" charset="0"/>
                            <a:cs typeface="Segoe UI" panose="020B0502040204020203" pitchFamily="34" charset="0"/>
                          </a:rPr>
                          <a:t> unresolved concerns at </a:t>
                        </a:r>
                        <a:r>
                          <a:rPr lang="en-US" sz="1100" dirty="0">
                            <a:latin typeface="Segoe UI" panose="020B0502040204020203" pitchFamily="34" charset="0"/>
                            <a:cs typeface="Segoe UI" panose="020B0502040204020203" pitchFamily="34" charset="0"/>
                          </a:rPr>
                          <a:t>move-in</a:t>
                        </a:r>
                      </a:p>
                    </a:txBody>
                    <a:tcPr anchor="ctr">
                      <a:solidFill>
                        <a:schemeClr val="bg1">
                          <a:lumMod val="95000"/>
                        </a:schemeClr>
                      </a:solidFill>
                    </a:tcPr>
                  </a:tc>
                  <a:extLst>
                    <a:ext uri="{0D108BD9-81ED-4DB2-BD59-A6C34878D82A}">
                      <a16:rowId xmlns:a16="http://schemas.microsoft.com/office/drawing/2014/main" val="1791356877"/>
                    </a:ext>
                  </a:extLst>
                </a:tr>
              </a:tbl>
            </a:graphicData>
          </a:graphic>
        </p:graphicFrame>
        <p:sp>
          <p:nvSpPr>
            <p:cNvPr id="6" name="TextBox 5">
              <a:extLst>
                <a:ext uri="{FF2B5EF4-FFF2-40B4-BE49-F238E27FC236}">
                  <a16:creationId xmlns:a16="http://schemas.microsoft.com/office/drawing/2014/main" id="{23F711D6-4A31-4C9E-A52B-E0D3480EAAF0}"/>
                </a:ext>
              </a:extLst>
            </p:cNvPr>
            <p:cNvSpPr txBox="1"/>
            <p:nvPr/>
          </p:nvSpPr>
          <p:spPr>
            <a:xfrm>
              <a:off x="675783" y="1511833"/>
              <a:ext cx="3893819" cy="348211"/>
            </a:xfrm>
            <a:prstGeom prst="rect">
              <a:avLst/>
            </a:prstGeom>
            <a:noFill/>
          </p:spPr>
          <p:txBody>
            <a:bodyPr wrap="square" rtlCol="0">
              <a:spAutoFit/>
            </a:bodyPr>
            <a:lstStyle/>
            <a:p>
              <a:pPr algn="ctr">
                <a:buNone/>
              </a:pPr>
              <a:r>
                <a:rPr lang="en-US" sz="1600" b="1" dirty="0">
                  <a:solidFill>
                    <a:srgbClr val="0A2240"/>
                  </a:solidFill>
                  <a:latin typeface="Segoe UI" panose="020B0502040204020203" pitchFamily="34" charset="0"/>
                  <a:ea typeface="+mj-ea"/>
                  <a:cs typeface="Segoe UI" panose="020B0502040204020203" pitchFamily="34" charset="0"/>
                </a:rPr>
                <a:t>MOVE-IN</a:t>
              </a:r>
            </a:p>
          </p:txBody>
        </p:sp>
      </p:grpSp>
      <p:sp>
        <p:nvSpPr>
          <p:cNvPr id="7" name="TextBox 6">
            <a:extLst>
              <a:ext uri="{FF2B5EF4-FFF2-40B4-BE49-F238E27FC236}">
                <a16:creationId xmlns:a16="http://schemas.microsoft.com/office/drawing/2014/main" id="{BA3CAFF7-3500-44A5-8A0C-CFC41DC6AB89}"/>
              </a:ext>
            </a:extLst>
          </p:cNvPr>
          <p:cNvSpPr txBox="1"/>
          <p:nvPr/>
        </p:nvSpPr>
        <p:spPr>
          <a:xfrm>
            <a:off x="4769271" y="1379356"/>
            <a:ext cx="4084693" cy="338554"/>
          </a:xfrm>
          <a:prstGeom prst="rect">
            <a:avLst/>
          </a:prstGeom>
          <a:noFill/>
        </p:spPr>
        <p:txBody>
          <a:bodyPr wrap="square" rtlCol="0">
            <a:spAutoFit/>
          </a:bodyPr>
          <a:lstStyle/>
          <a:p>
            <a:pPr algn="ctr">
              <a:buNone/>
            </a:pPr>
            <a:r>
              <a:rPr lang="en-US" sz="1600" b="1" dirty="0">
                <a:solidFill>
                  <a:srgbClr val="0A2240"/>
                </a:solidFill>
                <a:latin typeface="Segoe UI" panose="020B0502040204020203" pitchFamily="34" charset="0"/>
                <a:ea typeface="+mj-ea"/>
                <a:cs typeface="Segoe UI" panose="020B0502040204020203" pitchFamily="34" charset="0"/>
              </a:rPr>
              <a:t>MOVE-OUT</a:t>
            </a:r>
          </a:p>
        </p:txBody>
      </p:sp>
      <p:graphicFrame>
        <p:nvGraphicFramePr>
          <p:cNvPr id="10" name="Table 9">
            <a:extLst>
              <a:ext uri="{FF2B5EF4-FFF2-40B4-BE49-F238E27FC236}">
                <a16:creationId xmlns:a16="http://schemas.microsoft.com/office/drawing/2014/main" id="{CB966238-CEB5-4F14-8EAF-2B1E6C0C05A7}"/>
              </a:ext>
            </a:extLst>
          </p:cNvPr>
          <p:cNvGraphicFramePr>
            <a:graphicFrameLocks noGrp="1"/>
          </p:cNvGraphicFramePr>
          <p:nvPr>
            <p:extLst>
              <p:ext uri="{D42A27DB-BD31-4B8C-83A1-F6EECF244321}">
                <p14:modId xmlns:p14="http://schemas.microsoft.com/office/powerpoint/2010/main" val="569970968"/>
              </p:ext>
            </p:extLst>
          </p:nvPr>
        </p:nvGraphicFramePr>
        <p:xfrm>
          <a:off x="4445871" y="1728351"/>
          <a:ext cx="4408093" cy="4631792"/>
        </p:xfrm>
        <a:graphic>
          <a:graphicData uri="http://schemas.openxmlformats.org/drawingml/2006/table">
            <a:tbl>
              <a:tblPr firstRow="1" bandRow="1">
                <a:tableStyleId>{5C22544A-7EE6-4342-B048-85BDC9FD1C3A}</a:tableStyleId>
              </a:tblPr>
              <a:tblGrid>
                <a:gridCol w="4408093">
                  <a:extLst>
                    <a:ext uri="{9D8B030D-6E8A-4147-A177-3AD203B41FA5}">
                      <a16:colId xmlns:a16="http://schemas.microsoft.com/office/drawing/2014/main" val="1782441517"/>
                    </a:ext>
                  </a:extLst>
                </a:gridCol>
              </a:tblGrid>
              <a:tr h="33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Segoe UI" panose="020B0502040204020203" pitchFamily="34" charset="0"/>
                          <a:cs typeface="Segoe UI" panose="020B0502040204020203" pitchFamily="34" charset="0"/>
                        </a:rPr>
                        <a:t>The Resident:</a:t>
                      </a:r>
                    </a:p>
                  </a:txBody>
                  <a:tcPr>
                    <a:solidFill>
                      <a:srgbClr val="0A2240"/>
                    </a:solidFill>
                  </a:tcPr>
                </a:tc>
                <a:extLst>
                  <a:ext uri="{0D108BD9-81ED-4DB2-BD59-A6C34878D82A}">
                    <a16:rowId xmlns:a16="http://schemas.microsoft.com/office/drawing/2014/main" val="604362407"/>
                  </a:ext>
                </a:extLst>
              </a:tr>
              <a:tr h="317660">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Provides a minimum of 30-day notice </a:t>
                      </a:r>
                      <a:r>
                        <a:rPr lang="en-US" sz="1100" dirty="0">
                          <a:latin typeface="Segoe UI" panose="020B0502040204020203" pitchFamily="34" charset="0"/>
                          <a:cs typeface="Segoe UI" panose="020B0502040204020203" pitchFamily="34" charset="0"/>
                        </a:rPr>
                        <a:t>to vacate to AMCC</a:t>
                      </a:r>
                      <a:endParaRPr lang="en-US" sz="1100" b="1" i="1" dirty="0">
                        <a:solidFill>
                          <a:srgbClr val="AA182C"/>
                        </a:solidFill>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3103277678"/>
                  </a:ext>
                </a:extLst>
              </a:tr>
              <a:tr h="317660">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Returns the home in good condition</a:t>
                      </a:r>
                    </a:p>
                  </a:txBody>
                  <a:tcPr anchor="ctr">
                    <a:solidFill>
                      <a:schemeClr val="bg1">
                        <a:lumMod val="95000"/>
                      </a:schemeClr>
                    </a:solidFill>
                  </a:tcPr>
                </a:tc>
                <a:extLst>
                  <a:ext uri="{0D108BD9-81ED-4DB2-BD59-A6C34878D82A}">
                    <a16:rowId xmlns:a16="http://schemas.microsoft.com/office/drawing/2014/main" val="4214812458"/>
                  </a:ext>
                </a:extLst>
              </a:tr>
              <a:tr h="33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latin typeface="Segoe UI" panose="020B0502040204020203" pitchFamily="34" charset="0"/>
                          <a:cs typeface="Segoe UI" panose="020B0502040204020203" pitchFamily="34" charset="0"/>
                        </a:rPr>
                        <a:t>AMCC</a:t>
                      </a:r>
                      <a:r>
                        <a:rPr lang="en-US" sz="1200" b="1" i="1" dirty="0">
                          <a:solidFill>
                            <a:srgbClr val="AA182C"/>
                          </a:solidFill>
                          <a:latin typeface="Segoe UI" panose="020B0502040204020203" pitchFamily="34" charset="0"/>
                          <a:cs typeface="Segoe UI" panose="020B0502040204020203" pitchFamily="34" charset="0"/>
                        </a:rPr>
                        <a:t> </a:t>
                      </a:r>
                      <a:r>
                        <a:rPr lang="en-US" sz="1200" b="1" dirty="0">
                          <a:solidFill>
                            <a:schemeClr val="bg1"/>
                          </a:solidFill>
                          <a:latin typeface="Segoe UI" panose="020B0502040204020203" pitchFamily="34" charset="0"/>
                          <a:cs typeface="Segoe UI" panose="020B0502040204020203" pitchFamily="34" charset="0"/>
                        </a:rPr>
                        <a:t>provides:</a:t>
                      </a:r>
                    </a:p>
                  </a:txBody>
                  <a:tcPr anchor="ctr">
                    <a:solidFill>
                      <a:srgbClr val="0A2240"/>
                    </a:solidFill>
                  </a:tcPr>
                </a:tc>
                <a:extLst>
                  <a:ext uri="{0D108BD9-81ED-4DB2-BD59-A6C34878D82A}">
                    <a16:rowId xmlns:a16="http://schemas.microsoft.com/office/drawing/2014/main" val="2556609580"/>
                  </a:ext>
                </a:extLst>
              </a:tr>
              <a:tr h="498317">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An inspection prior to move-out to assess the condition of your home utilizing the move-in inspection checklist</a:t>
                      </a:r>
                    </a:p>
                  </a:txBody>
                  <a:tcPr anchor="ctr">
                    <a:solidFill>
                      <a:schemeClr val="bg1">
                        <a:lumMod val="95000"/>
                      </a:schemeClr>
                    </a:solidFill>
                  </a:tcPr>
                </a:tc>
                <a:extLst>
                  <a:ext uri="{0D108BD9-81ED-4DB2-BD59-A6C34878D82A}">
                    <a16:rowId xmlns:a16="http://schemas.microsoft.com/office/drawing/2014/main" val="1315951674"/>
                  </a:ext>
                </a:extLst>
              </a:tr>
              <a:tr h="356082">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Appropriate maintenance services</a:t>
                      </a:r>
                      <a:r>
                        <a:rPr lang="en-US" sz="1100" baseline="0" dirty="0">
                          <a:solidFill>
                            <a:schemeClr val="tx1"/>
                          </a:solidFill>
                          <a:latin typeface="Segoe UI" panose="020B0502040204020203" pitchFamily="34" charset="0"/>
                          <a:cs typeface="Segoe UI" panose="020B0502040204020203" pitchFamily="34" charset="0"/>
                        </a:rPr>
                        <a:t> and a speedy issue resolution</a:t>
                      </a:r>
                      <a:endParaRPr lang="en-US" sz="1100" dirty="0">
                        <a:solidFill>
                          <a:schemeClr val="tx1"/>
                        </a:solidFill>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571332568"/>
                  </a:ext>
                </a:extLst>
              </a:tr>
              <a:tr h="498317">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A final determination of any damages or repairs and associated costs</a:t>
                      </a:r>
                    </a:p>
                  </a:txBody>
                  <a:tcPr anchor="ctr">
                    <a:solidFill>
                      <a:schemeClr val="bg1">
                        <a:lumMod val="95000"/>
                      </a:schemeClr>
                    </a:solidFill>
                  </a:tcPr>
                </a:tc>
                <a:extLst>
                  <a:ext uri="{0D108BD9-81ED-4DB2-BD59-A6C34878D82A}">
                    <a16:rowId xmlns:a16="http://schemas.microsoft.com/office/drawing/2014/main" val="3187500686"/>
                  </a:ext>
                </a:extLst>
              </a:tr>
              <a:tr h="317660">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A move-out survey for you to provide feedback</a:t>
                      </a:r>
                    </a:p>
                  </a:txBody>
                  <a:tcPr anchor="ctr">
                    <a:solidFill>
                      <a:schemeClr val="bg1">
                        <a:lumMod val="95000"/>
                      </a:schemeClr>
                    </a:solidFill>
                  </a:tcPr>
                </a:tc>
                <a:extLst>
                  <a:ext uri="{0D108BD9-81ED-4DB2-BD59-A6C34878D82A}">
                    <a16:rowId xmlns:a16="http://schemas.microsoft.com/office/drawing/2014/main" val="4091755265"/>
                  </a:ext>
                </a:extLst>
              </a:tr>
              <a:tr h="338156">
                <a:tc>
                  <a:txBody>
                    <a:bodyPr/>
                    <a:lstStyle/>
                    <a:p>
                      <a:r>
                        <a:rPr lang="en-US" sz="1200" b="1" dirty="0">
                          <a:solidFill>
                            <a:schemeClr val="bg1"/>
                          </a:solidFill>
                          <a:latin typeface="Segoe UI" panose="020B0502040204020203" pitchFamily="34" charset="0"/>
                          <a:cs typeface="Segoe UI" panose="020B0502040204020203" pitchFamily="34" charset="0"/>
                        </a:rPr>
                        <a:t>MHO provides:</a:t>
                      </a:r>
                    </a:p>
                  </a:txBody>
                  <a:tcPr anchor="ctr">
                    <a:solidFill>
                      <a:srgbClr val="0A2240"/>
                    </a:solidFill>
                  </a:tcPr>
                </a:tc>
                <a:extLst>
                  <a:ext uri="{0D108BD9-81ED-4DB2-BD59-A6C34878D82A}">
                    <a16:rowId xmlns:a16="http://schemas.microsoft.com/office/drawing/2014/main" val="2994277827"/>
                  </a:ext>
                </a:extLst>
              </a:tr>
              <a:tr h="327907">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Provides answers to questions and issue resolution process</a:t>
                      </a:r>
                    </a:p>
                  </a:txBody>
                  <a:tcPr anchor="ctr">
                    <a:solidFill>
                      <a:schemeClr val="bg1">
                        <a:lumMod val="95000"/>
                      </a:schemeClr>
                    </a:solidFill>
                  </a:tcPr>
                </a:tc>
                <a:extLst>
                  <a:ext uri="{0D108BD9-81ED-4DB2-BD59-A6C34878D82A}">
                    <a16:rowId xmlns:a16="http://schemas.microsoft.com/office/drawing/2014/main" val="946039602"/>
                  </a:ext>
                </a:extLst>
              </a:tr>
              <a:tr h="327907">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MHO</a:t>
                      </a:r>
                      <a:r>
                        <a:rPr lang="en-US" sz="1100" baseline="0" dirty="0">
                          <a:latin typeface="Segoe UI" panose="020B0502040204020203" pitchFamily="34" charset="0"/>
                          <a:cs typeface="Segoe UI" panose="020B0502040204020203" pitchFamily="34" charset="0"/>
                        </a:rPr>
                        <a:t> representative at</a:t>
                      </a:r>
                      <a:r>
                        <a:rPr lang="en-US" sz="1100" dirty="0">
                          <a:latin typeface="Segoe UI" panose="020B0502040204020203" pitchFamily="34" charset="0"/>
                          <a:cs typeface="Segoe UI" panose="020B0502040204020203" pitchFamily="34" charset="0"/>
                        </a:rPr>
                        <a:t> move-out inspection</a:t>
                      </a:r>
                    </a:p>
                  </a:txBody>
                  <a:tcPr anchor="ctr">
                    <a:solidFill>
                      <a:schemeClr val="bg1">
                        <a:lumMod val="95000"/>
                      </a:schemeClr>
                    </a:solidFill>
                  </a:tcPr>
                </a:tc>
                <a:extLst>
                  <a:ext uri="{0D108BD9-81ED-4DB2-BD59-A6C34878D82A}">
                    <a16:rowId xmlns:a16="http://schemas.microsoft.com/office/drawing/2014/main" val="3936697508"/>
                  </a:ext>
                </a:extLst>
              </a:tr>
              <a:tr h="327907">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PCS assistance and MHO contact for your next location</a:t>
                      </a:r>
                    </a:p>
                  </a:txBody>
                  <a:tcPr anchor="ctr">
                    <a:solidFill>
                      <a:schemeClr val="bg1">
                        <a:lumMod val="95000"/>
                      </a:schemeClr>
                    </a:solidFill>
                  </a:tcPr>
                </a:tc>
                <a:extLst>
                  <a:ext uri="{0D108BD9-81ED-4DB2-BD59-A6C34878D82A}">
                    <a16:rowId xmlns:a16="http://schemas.microsoft.com/office/drawing/2014/main" val="1832853277"/>
                  </a:ext>
                </a:extLst>
              </a:tr>
              <a:tr h="327907">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Support on any issues</a:t>
                      </a:r>
                    </a:p>
                  </a:txBody>
                  <a:tcPr anchor="ctr">
                    <a:solidFill>
                      <a:schemeClr val="bg1">
                        <a:lumMod val="95000"/>
                      </a:schemeClr>
                    </a:solidFill>
                  </a:tcPr>
                </a:tc>
                <a:extLst>
                  <a:ext uri="{0D108BD9-81ED-4DB2-BD59-A6C34878D82A}">
                    <a16:rowId xmlns:a16="http://schemas.microsoft.com/office/drawing/2014/main" val="1010043709"/>
                  </a:ext>
                </a:extLst>
              </a:tr>
            </a:tbl>
          </a:graphicData>
        </a:graphic>
      </p:graphicFrame>
      <p:sp>
        <p:nvSpPr>
          <p:cNvPr id="9" name="Date Placeholder 8">
            <a:extLst>
              <a:ext uri="{FF2B5EF4-FFF2-40B4-BE49-F238E27FC236}">
                <a16:creationId xmlns:a16="http://schemas.microsoft.com/office/drawing/2014/main" id="{3240E7C3-77BF-4CF2-86EA-9EB143E729A1}"/>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12" name="Slide Number Placeholder 10">
            <a:extLst>
              <a:ext uri="{FF2B5EF4-FFF2-40B4-BE49-F238E27FC236}">
                <a16:creationId xmlns:a16="http://schemas.microsoft.com/office/drawing/2014/main" id="{379BF4DB-4567-48E0-AE8A-D7154C7F1CBA}"/>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10</a:t>
            </a:fld>
            <a:endParaRPr lang="en-US" dirty="0"/>
          </a:p>
        </p:txBody>
      </p:sp>
    </p:spTree>
    <p:extLst>
      <p:ext uri="{BB962C8B-B14F-4D97-AF65-F5344CB8AC3E}">
        <p14:creationId xmlns:p14="http://schemas.microsoft.com/office/powerpoint/2010/main" val="330041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Renters’ Insurance Overview</a:t>
            </a:r>
          </a:p>
        </p:txBody>
      </p:sp>
      <p:sp>
        <p:nvSpPr>
          <p:cNvPr id="8" name="TextBox 7">
            <a:extLst>
              <a:ext uri="{FF2B5EF4-FFF2-40B4-BE49-F238E27FC236}">
                <a16:creationId xmlns:a16="http://schemas.microsoft.com/office/drawing/2014/main" id="{4E79798A-FABF-4452-ABB9-6FA10AA9B885}"/>
              </a:ext>
            </a:extLst>
          </p:cNvPr>
          <p:cNvSpPr txBox="1"/>
          <p:nvPr/>
        </p:nvSpPr>
        <p:spPr>
          <a:xfrm>
            <a:off x="723900" y="1314348"/>
            <a:ext cx="7791450" cy="1323439"/>
          </a:xfrm>
          <a:prstGeom prst="rect">
            <a:avLst/>
          </a:prstGeom>
          <a:solidFill>
            <a:srgbClr val="0A2240"/>
          </a:solidFill>
        </p:spPr>
        <p:txBody>
          <a:bodyPr wrap="square" rtlCol="0">
            <a:spAutoFit/>
          </a:bodyPr>
          <a:lstStyle/>
          <a:p>
            <a:pPr marL="100330" algn="ctr">
              <a:spcBef>
                <a:spcPts val="300"/>
              </a:spcBef>
              <a:spcAft>
                <a:spcPts val="300"/>
              </a:spcAft>
            </a:pPr>
            <a:r>
              <a:rPr lang="en-US" sz="1500" i="1" kern="0" dirty="0">
                <a:solidFill>
                  <a:schemeClr val="bg1"/>
                </a:solidFill>
                <a:latin typeface="Segoe UI" panose="020B0502040204020203" pitchFamily="34" charset="0"/>
                <a:ea typeface="Arial" panose="020B0604020202020204" pitchFamily="34" charset="0"/>
                <a:cs typeface="Segoe UI" panose="020B0502040204020203" pitchFamily="34" charset="0"/>
              </a:rPr>
              <a:t>As a condition for occupancy, </a:t>
            </a:r>
            <a:r>
              <a:rPr lang="en-US" sz="1500" kern="0" dirty="0">
                <a:solidFill>
                  <a:schemeClr val="bg1"/>
                </a:solidFill>
                <a:latin typeface="Segoe UI" panose="020B0502040204020203" pitchFamily="34" charset="0"/>
                <a:ea typeface="Arial" panose="020B0604020202020204" pitchFamily="34" charset="0"/>
                <a:cs typeface="Segoe UI" panose="020B0502040204020203" pitchFamily="34" charset="0"/>
              </a:rPr>
              <a:t>y</a:t>
            </a:r>
            <a:r>
              <a:rPr lang="en-US" sz="1500" i="1" kern="0" dirty="0">
                <a:solidFill>
                  <a:schemeClr val="bg1"/>
                </a:solidFill>
                <a:latin typeface="Segoe UI" panose="020B0502040204020203" pitchFamily="34" charset="0"/>
                <a:ea typeface="Arial" panose="020B0604020202020204" pitchFamily="34" charset="0"/>
                <a:cs typeface="Segoe UI" panose="020B0502040204020203" pitchFamily="34" charset="0"/>
              </a:rPr>
              <a:t>our PPV Partner will </a:t>
            </a:r>
            <a:r>
              <a:rPr lang="en-US" sz="1500" i="1" kern="0" dirty="0">
                <a:solidFill>
                  <a:srgbClr val="C00000"/>
                </a:solidFill>
                <a:latin typeface="Segoe UI" panose="020B0502040204020203" pitchFamily="34" charset="0"/>
                <a:ea typeface="Arial" panose="020B0604020202020204" pitchFamily="34" charset="0"/>
                <a:cs typeface="Segoe UI" panose="020B0502040204020203" pitchFamily="34" charset="0"/>
              </a:rPr>
              <a:t>require you to purchase renters’ </a:t>
            </a:r>
            <a:r>
              <a:rPr lang="en-US" sz="1500" i="1" kern="0" dirty="0">
                <a:solidFill>
                  <a:schemeClr val="bg1"/>
                </a:solidFill>
                <a:latin typeface="Segoe UI" panose="020B0502040204020203" pitchFamily="34" charset="0"/>
                <a:ea typeface="Arial" panose="020B0604020202020204" pitchFamily="34" charset="0"/>
                <a:cs typeface="Segoe UI" panose="020B0502040204020203" pitchFamily="34" charset="0"/>
              </a:rPr>
              <a:t>insurance. If you are unable to provide documentation, the Partner reserves the right to penalize you through additional charges</a:t>
            </a:r>
          </a:p>
          <a:p>
            <a:pPr marL="100330" algn="ctr">
              <a:spcBef>
                <a:spcPts val="300"/>
              </a:spcBef>
              <a:spcAft>
                <a:spcPts val="300"/>
              </a:spcAft>
            </a:pPr>
            <a:r>
              <a:rPr lang="en-US" sz="1500" kern="0" dirty="0">
                <a:solidFill>
                  <a:schemeClr val="bg1"/>
                </a:solidFill>
                <a:latin typeface="Segoe UI" panose="020B0502040204020203" pitchFamily="34" charset="0"/>
                <a:ea typeface="Arial" panose="020B0604020202020204" pitchFamily="34" charset="0"/>
                <a:cs typeface="Segoe UI" panose="020B0502040204020203" pitchFamily="34" charset="0"/>
              </a:rPr>
              <a:t>Renters’ Insurance is </a:t>
            </a:r>
            <a:r>
              <a:rPr lang="en-US" sz="1500" b="1" u="sng" kern="0" dirty="0">
                <a:solidFill>
                  <a:schemeClr val="bg1"/>
                </a:solidFill>
                <a:latin typeface="Segoe UI" panose="020B0502040204020203" pitchFamily="34" charset="0"/>
                <a:ea typeface="Arial" panose="020B0604020202020204" pitchFamily="34" charset="0"/>
                <a:cs typeface="Segoe UI" panose="020B0502040204020203" pitchFamily="34" charset="0"/>
              </a:rPr>
              <a:t>NOT</a:t>
            </a:r>
            <a:r>
              <a:rPr lang="en-US" sz="1500" kern="0" dirty="0">
                <a:solidFill>
                  <a:schemeClr val="bg1"/>
                </a:solidFill>
                <a:latin typeface="Segoe UI" panose="020B0502040204020203" pitchFamily="34" charset="0"/>
                <a:ea typeface="Arial" panose="020B0604020202020204" pitchFamily="34" charset="0"/>
                <a:cs typeface="Segoe UI" panose="020B0502040204020203" pitchFamily="34" charset="0"/>
              </a:rPr>
              <a:t> part of the rent you pay to the PPV Partner and does not come out of your BAH</a:t>
            </a:r>
            <a:endParaRPr lang="en-US" sz="1500" b="1" kern="0" dirty="0">
              <a:solidFill>
                <a:schemeClr val="bg1"/>
              </a:solidFill>
              <a:latin typeface="Segoe UI" panose="020B0502040204020203" pitchFamily="34" charset="0"/>
              <a:ea typeface="Arial" panose="020B060402020202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34822174-A87E-4222-A29B-8186D93F31A1}"/>
              </a:ext>
            </a:extLst>
          </p:cNvPr>
          <p:cNvSpPr txBox="1"/>
          <p:nvPr/>
        </p:nvSpPr>
        <p:spPr>
          <a:xfrm>
            <a:off x="647820" y="2714489"/>
            <a:ext cx="8028718" cy="1477328"/>
          </a:xfrm>
          <a:prstGeom prst="rect">
            <a:avLst/>
          </a:prstGeom>
          <a:noFill/>
        </p:spPr>
        <p:txBody>
          <a:bodyPr wrap="square" rtlCol="0">
            <a:spAutoFit/>
          </a:bodyPr>
          <a:lstStyle/>
          <a:p>
            <a:pPr lvl="0">
              <a:defRPr/>
            </a:pPr>
            <a:r>
              <a:rPr lang="en-US" sz="1500" i="1" dirty="0">
                <a:solidFill>
                  <a:srgbClr val="AA182C"/>
                </a:solidFill>
                <a:latin typeface="Segoe UI" panose="020B0502040204020203" pitchFamily="34" charset="0"/>
                <a:cs typeface="Segoe UI" panose="020B0502040204020203" pitchFamily="34" charset="0"/>
              </a:rPr>
              <a:t>What is renters’ insurance?</a:t>
            </a:r>
          </a:p>
          <a:p>
            <a:pPr marL="0" marR="310515">
              <a:spcBef>
                <a:spcPts val="0"/>
              </a:spcBef>
              <a:spcAft>
                <a:spcPts val="0"/>
              </a:spcAft>
            </a:pPr>
            <a:r>
              <a:rPr lang="en-US" sz="1500" kern="0" dirty="0">
                <a:effectLst/>
                <a:latin typeface="Segoe UI" panose="020B0502040204020203" pitchFamily="34" charset="0"/>
                <a:ea typeface="Calibri" panose="020F0502020204030204" pitchFamily="34" charset="0"/>
                <a:cs typeface="Segoe UI" panose="020B0502040204020203" pitchFamily="34" charset="0"/>
              </a:rPr>
              <a:t>Renters’ insurance is a policy which protects:  </a:t>
            </a:r>
          </a:p>
          <a:p>
            <a:pPr marL="285750" marR="310515" indent="-285750">
              <a:spcBef>
                <a:spcPts val="0"/>
              </a:spcBef>
              <a:spcAft>
                <a:spcPts val="0"/>
              </a:spcAft>
              <a:buFontTx/>
              <a:buChar char="-"/>
            </a:pPr>
            <a:r>
              <a:rPr lang="en-US" sz="1500" kern="0" dirty="0">
                <a:latin typeface="Segoe UI" panose="020B0502040204020203" pitchFamily="34" charset="0"/>
                <a:ea typeface="Calibri" panose="020F0502020204030204" pitchFamily="34" charset="0"/>
                <a:cs typeface="Segoe UI" panose="020B0502040204020203" pitchFamily="34" charset="0"/>
              </a:rPr>
              <a:t>You </a:t>
            </a:r>
            <a:r>
              <a:rPr lang="en-US" sz="1500" kern="0" dirty="0">
                <a:effectLst/>
                <a:latin typeface="Segoe UI" panose="020B0502040204020203" pitchFamily="34" charset="0"/>
                <a:ea typeface="Calibri" panose="020F0502020204030204" pitchFamily="34" charset="0"/>
                <a:cs typeface="Segoe UI" panose="020B0502040204020203" pitchFamily="34" charset="0"/>
              </a:rPr>
              <a:t>and your personal property against damage and/or loss</a:t>
            </a:r>
          </a:p>
          <a:p>
            <a:pPr marL="285750" marR="310515" indent="-285750">
              <a:spcBef>
                <a:spcPts val="0"/>
              </a:spcBef>
              <a:spcAft>
                <a:spcPts val="0"/>
              </a:spcAft>
              <a:buFontTx/>
              <a:buChar char="-"/>
            </a:pPr>
            <a:r>
              <a:rPr lang="en-US" sz="1500" kern="0" dirty="0">
                <a:latin typeface="Segoe UI" panose="020B0502040204020203" pitchFamily="34" charset="0"/>
                <a:ea typeface="Calibri" panose="020F0502020204030204" pitchFamily="34" charset="0"/>
                <a:cs typeface="Segoe UI" panose="020B0502040204020203" pitchFamily="34" charset="0"/>
              </a:rPr>
              <a:t>You </a:t>
            </a:r>
            <a:r>
              <a:rPr lang="en-US" sz="1500" kern="0" dirty="0">
                <a:effectLst/>
                <a:latin typeface="Segoe UI" panose="020B0502040204020203" pitchFamily="34" charset="0"/>
                <a:ea typeface="Calibri" panose="020F0502020204030204" pitchFamily="34" charset="0"/>
                <a:cs typeface="Segoe UI" panose="020B0502040204020203" pitchFamily="34" charset="0"/>
              </a:rPr>
              <a:t>from personal liability (i.e., financial loss) due to damage to the rental property associated with your actions</a:t>
            </a:r>
          </a:p>
          <a:p>
            <a:pPr marL="285750" marR="310515" indent="-285750">
              <a:spcBef>
                <a:spcPts val="0"/>
              </a:spcBef>
              <a:spcAft>
                <a:spcPts val="0"/>
              </a:spcAft>
              <a:buFontTx/>
              <a:buChar char="-"/>
            </a:pPr>
            <a:r>
              <a:rPr lang="en-US" sz="1500" kern="0" dirty="0">
                <a:effectLst/>
                <a:latin typeface="Segoe UI" panose="020B0502040204020203" pitchFamily="34" charset="0"/>
                <a:ea typeface="Calibri" panose="020F0502020204030204" pitchFamily="34" charset="0"/>
                <a:cs typeface="Segoe UI" panose="020B0502040204020203" pitchFamily="34" charset="0"/>
              </a:rPr>
              <a:t>Someone that is injured while on the rental property you are occupying</a:t>
            </a:r>
            <a:endParaRPr lang="en-US" sz="1500" kern="0" dirty="0">
              <a:effectLst/>
              <a:latin typeface="Segoe UI" panose="020B0502040204020203" pitchFamily="34" charset="0"/>
              <a:ea typeface="Arial" panose="020B0604020202020204"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52391684-8ED8-496C-872D-49CA5770A4A4}"/>
              </a:ext>
            </a:extLst>
          </p:cNvPr>
          <p:cNvGrpSpPr/>
          <p:nvPr/>
        </p:nvGrpSpPr>
        <p:grpSpPr>
          <a:xfrm>
            <a:off x="392851" y="4249790"/>
            <a:ext cx="8329118" cy="1900230"/>
            <a:chOff x="280422" y="4886324"/>
            <a:chExt cx="8329118" cy="1900230"/>
          </a:xfrm>
        </p:grpSpPr>
        <p:sp>
          <p:nvSpPr>
            <p:cNvPr id="12" name="Rectangle: Rounded Corners 11">
              <a:extLst>
                <a:ext uri="{FF2B5EF4-FFF2-40B4-BE49-F238E27FC236}">
                  <a16:creationId xmlns:a16="http://schemas.microsoft.com/office/drawing/2014/main" id="{D959DAEB-5555-41FB-BF1B-B65B24169BAC}"/>
                </a:ext>
              </a:extLst>
            </p:cNvPr>
            <p:cNvSpPr/>
            <p:nvPr/>
          </p:nvSpPr>
          <p:spPr bwMode="auto">
            <a:xfrm>
              <a:off x="674861" y="4892164"/>
              <a:ext cx="3703903" cy="88569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457200" fontAlgn="base">
                <a:lnSpc>
                  <a:spcPct val="80000"/>
                </a:lnSpc>
                <a:spcBef>
                  <a:spcPct val="20000"/>
                </a:spcBef>
                <a:spcAft>
                  <a:spcPct val="0"/>
                </a:spcAft>
                <a:buClr>
                  <a:srgbClr val="FF0000"/>
                </a:buClr>
                <a:buSzTx/>
                <a:buFont typeface="Wingdings 2" pitchFamily="18" charset="2"/>
                <a:buChar char="è"/>
                <a:tabLst/>
              </a:pPr>
              <a:endParaRPr lang="en-US" sz="1100" dirty="0">
                <a:solidFill>
                  <a:schemeClr val="bg1"/>
                </a:solidFill>
                <a:latin typeface="Segoe UI" panose="020B0502040204020203" pitchFamily="34" charset="0"/>
                <a:cs typeface="Segoe UI" panose="020B0502040204020203" pitchFamily="34" charset="0"/>
              </a:endParaRPr>
            </a:p>
          </p:txBody>
        </p:sp>
        <p:sp>
          <p:nvSpPr>
            <p:cNvPr id="13" name="Oval 12">
              <a:extLst>
                <a:ext uri="{FF2B5EF4-FFF2-40B4-BE49-F238E27FC236}">
                  <a16:creationId xmlns:a16="http://schemas.microsoft.com/office/drawing/2014/main" id="{77341930-6262-4B7B-8877-E36E30207E7E}"/>
                </a:ext>
              </a:extLst>
            </p:cNvPr>
            <p:cNvSpPr/>
            <p:nvPr/>
          </p:nvSpPr>
          <p:spPr bwMode="auto">
            <a:xfrm>
              <a:off x="300468" y="4910810"/>
              <a:ext cx="855731" cy="876648"/>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4" name="Rectangle: Rounded Corners 13">
              <a:extLst>
                <a:ext uri="{FF2B5EF4-FFF2-40B4-BE49-F238E27FC236}">
                  <a16:creationId xmlns:a16="http://schemas.microsoft.com/office/drawing/2014/main" id="{6129D96D-FCA4-4D38-A261-B4767101D52C}"/>
                </a:ext>
              </a:extLst>
            </p:cNvPr>
            <p:cNvSpPr/>
            <p:nvPr/>
          </p:nvSpPr>
          <p:spPr bwMode="auto">
            <a:xfrm>
              <a:off x="602513" y="5881985"/>
              <a:ext cx="3703903" cy="88569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457200" fontAlgn="base">
                <a:lnSpc>
                  <a:spcPct val="80000"/>
                </a:lnSpc>
                <a:spcBef>
                  <a:spcPct val="20000"/>
                </a:spcBef>
                <a:spcAft>
                  <a:spcPct val="0"/>
                </a:spcAft>
                <a:buClr>
                  <a:srgbClr val="FF0000"/>
                </a:buClr>
                <a:buSzTx/>
                <a:buFont typeface="Wingdings 2" pitchFamily="18" charset="2"/>
                <a:buChar char="è"/>
                <a:tabLst/>
              </a:pPr>
              <a:endParaRPr lang="en-US" sz="1100" dirty="0">
                <a:solidFill>
                  <a:schemeClr val="bg1"/>
                </a:solidFill>
                <a:latin typeface="Segoe UI" panose="020B0502040204020203" pitchFamily="34" charset="0"/>
                <a:cs typeface="Segoe UI" panose="020B0502040204020203" pitchFamily="34" charset="0"/>
              </a:endParaRPr>
            </a:p>
          </p:txBody>
        </p:sp>
        <p:sp>
          <p:nvSpPr>
            <p:cNvPr id="15" name="Oval 14">
              <a:extLst>
                <a:ext uri="{FF2B5EF4-FFF2-40B4-BE49-F238E27FC236}">
                  <a16:creationId xmlns:a16="http://schemas.microsoft.com/office/drawing/2014/main" id="{B756DAB9-6862-4B14-A18E-366454A01549}"/>
                </a:ext>
              </a:extLst>
            </p:cNvPr>
            <p:cNvSpPr/>
            <p:nvPr/>
          </p:nvSpPr>
          <p:spPr bwMode="auto">
            <a:xfrm>
              <a:off x="309757" y="5891030"/>
              <a:ext cx="855731" cy="876648"/>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6" name="Rectangle: Rounded Corners 15">
              <a:extLst>
                <a:ext uri="{FF2B5EF4-FFF2-40B4-BE49-F238E27FC236}">
                  <a16:creationId xmlns:a16="http://schemas.microsoft.com/office/drawing/2014/main" id="{5EA436D7-1854-4268-984B-AFFE2F022C9B}"/>
                </a:ext>
              </a:extLst>
            </p:cNvPr>
            <p:cNvSpPr/>
            <p:nvPr/>
          </p:nvSpPr>
          <p:spPr bwMode="auto">
            <a:xfrm>
              <a:off x="4787755" y="4897472"/>
              <a:ext cx="3703903" cy="88569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457200" fontAlgn="base">
                <a:lnSpc>
                  <a:spcPct val="80000"/>
                </a:lnSpc>
                <a:spcBef>
                  <a:spcPct val="20000"/>
                </a:spcBef>
                <a:spcAft>
                  <a:spcPct val="0"/>
                </a:spcAft>
                <a:buClr>
                  <a:srgbClr val="FF0000"/>
                </a:buClr>
                <a:buSzTx/>
                <a:buFont typeface="Wingdings 2" pitchFamily="18" charset="2"/>
                <a:buChar char="è"/>
                <a:tabLst/>
              </a:pPr>
              <a:endParaRPr lang="en-US" sz="1100" dirty="0">
                <a:solidFill>
                  <a:schemeClr val="bg1"/>
                </a:solidFill>
                <a:latin typeface="Segoe UI" panose="020B0502040204020203" pitchFamily="34" charset="0"/>
                <a:cs typeface="Segoe UI" panose="020B0502040204020203" pitchFamily="34" charset="0"/>
              </a:endParaRPr>
            </a:p>
          </p:txBody>
        </p:sp>
        <p:sp>
          <p:nvSpPr>
            <p:cNvPr id="17" name="Oval 16">
              <a:extLst>
                <a:ext uri="{FF2B5EF4-FFF2-40B4-BE49-F238E27FC236}">
                  <a16:creationId xmlns:a16="http://schemas.microsoft.com/office/drawing/2014/main" id="{A5F5F4CC-8245-4CB4-8EF8-1424D7A561A2}"/>
                </a:ext>
              </a:extLst>
            </p:cNvPr>
            <p:cNvSpPr/>
            <p:nvPr/>
          </p:nvSpPr>
          <p:spPr bwMode="auto">
            <a:xfrm>
              <a:off x="4548162" y="4903239"/>
              <a:ext cx="855731" cy="876648"/>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8" name="Rectangle: Rounded Corners 17">
              <a:extLst>
                <a:ext uri="{FF2B5EF4-FFF2-40B4-BE49-F238E27FC236}">
                  <a16:creationId xmlns:a16="http://schemas.microsoft.com/office/drawing/2014/main" id="{7285995A-CB72-4345-A9C4-6094AB7EF10C}"/>
                </a:ext>
              </a:extLst>
            </p:cNvPr>
            <p:cNvSpPr/>
            <p:nvPr/>
          </p:nvSpPr>
          <p:spPr bwMode="auto">
            <a:xfrm>
              <a:off x="4837586" y="5877461"/>
              <a:ext cx="3703903" cy="88569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457200" fontAlgn="base">
                <a:lnSpc>
                  <a:spcPct val="80000"/>
                </a:lnSpc>
                <a:spcBef>
                  <a:spcPct val="20000"/>
                </a:spcBef>
                <a:spcAft>
                  <a:spcPct val="0"/>
                </a:spcAft>
                <a:buClr>
                  <a:srgbClr val="FF0000"/>
                </a:buClr>
                <a:buSzTx/>
                <a:buFont typeface="Wingdings 2" pitchFamily="18" charset="2"/>
                <a:buChar char="è"/>
                <a:tabLst/>
              </a:pPr>
              <a:endParaRPr lang="en-US" sz="1100" dirty="0">
                <a:solidFill>
                  <a:schemeClr val="bg1"/>
                </a:solidFill>
                <a:latin typeface="Segoe UI" panose="020B0502040204020203" pitchFamily="34" charset="0"/>
                <a:cs typeface="Segoe UI" panose="020B0502040204020203" pitchFamily="34" charset="0"/>
              </a:endParaRPr>
            </a:p>
          </p:txBody>
        </p:sp>
        <p:sp>
          <p:nvSpPr>
            <p:cNvPr id="19" name="Oval 18">
              <a:extLst>
                <a:ext uri="{FF2B5EF4-FFF2-40B4-BE49-F238E27FC236}">
                  <a16:creationId xmlns:a16="http://schemas.microsoft.com/office/drawing/2014/main" id="{6A3C4662-E0C0-4545-9D2E-06E1E9D67E03}"/>
                </a:ext>
              </a:extLst>
            </p:cNvPr>
            <p:cNvSpPr/>
            <p:nvPr/>
          </p:nvSpPr>
          <p:spPr bwMode="auto">
            <a:xfrm>
              <a:off x="4563925" y="5891030"/>
              <a:ext cx="855731" cy="876648"/>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20" name="Graphic 19" descr="Fire">
              <a:extLst>
                <a:ext uri="{FF2B5EF4-FFF2-40B4-BE49-F238E27FC236}">
                  <a16:creationId xmlns:a16="http://schemas.microsoft.com/office/drawing/2014/main" id="{9ED487E3-56BD-4E75-87FB-79C045F34E9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261" y="4929615"/>
              <a:ext cx="771084" cy="771084"/>
            </a:xfrm>
            <a:prstGeom prst="rect">
              <a:avLst/>
            </a:prstGeom>
          </p:spPr>
        </p:pic>
        <p:sp>
          <p:nvSpPr>
            <p:cNvPr id="21" name="TextBox 20">
              <a:extLst>
                <a:ext uri="{FF2B5EF4-FFF2-40B4-BE49-F238E27FC236}">
                  <a16:creationId xmlns:a16="http://schemas.microsoft.com/office/drawing/2014/main" id="{FE401AE6-1FA0-44B2-85C2-02DE4254EF10}"/>
                </a:ext>
              </a:extLst>
            </p:cNvPr>
            <p:cNvSpPr txBox="1"/>
            <p:nvPr/>
          </p:nvSpPr>
          <p:spPr>
            <a:xfrm>
              <a:off x="1127095" y="4886324"/>
              <a:ext cx="3168571" cy="938719"/>
            </a:xfrm>
            <a:prstGeom prst="rect">
              <a:avLst/>
            </a:prstGeom>
            <a:noFill/>
          </p:spPr>
          <p:txBody>
            <a:bodyPr wrap="square" rtlCol="0">
              <a:spAutoFit/>
            </a:bodyPr>
            <a:lstStyle/>
            <a:p>
              <a:r>
                <a:rPr lang="en-US" sz="1100" dirty="0">
                  <a:solidFill>
                    <a:schemeClr val="bg1"/>
                  </a:solidFill>
                  <a:latin typeface="Segoe UI" panose="020B0502040204020203" pitchFamily="34" charset="0"/>
                  <a:cs typeface="Segoe UI" panose="020B0502040204020203" pitchFamily="34" charset="0"/>
                </a:rPr>
                <a:t>Renters’ insurance will reimburse you for personal property destroyed by a fire. If you accidentally set fire to someone else’s property, the personal liability provision will help reimburse the cost of their damaged belongings</a:t>
              </a:r>
            </a:p>
          </p:txBody>
        </p:sp>
        <p:pic>
          <p:nvPicPr>
            <p:cNvPr id="22" name="Graphic 21" descr="Water">
              <a:extLst>
                <a:ext uri="{FF2B5EF4-FFF2-40B4-BE49-F238E27FC236}">
                  <a16:creationId xmlns:a16="http://schemas.microsoft.com/office/drawing/2014/main" id="{35582B7E-1A76-4759-B330-995D17E26B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0422" y="5872154"/>
              <a:ext cx="914400" cy="914400"/>
            </a:xfrm>
            <a:prstGeom prst="rect">
              <a:avLst/>
            </a:prstGeom>
          </p:spPr>
        </p:pic>
        <p:sp>
          <p:nvSpPr>
            <p:cNvPr id="23" name="TextBox 22">
              <a:extLst>
                <a:ext uri="{FF2B5EF4-FFF2-40B4-BE49-F238E27FC236}">
                  <a16:creationId xmlns:a16="http://schemas.microsoft.com/office/drawing/2014/main" id="{08CD7978-ABD7-4A09-A08E-8B242551DF20}"/>
                </a:ext>
              </a:extLst>
            </p:cNvPr>
            <p:cNvSpPr txBox="1"/>
            <p:nvPr/>
          </p:nvSpPr>
          <p:spPr>
            <a:xfrm>
              <a:off x="1137845" y="6029272"/>
              <a:ext cx="3168571" cy="600164"/>
            </a:xfrm>
            <a:prstGeom prst="rect">
              <a:avLst/>
            </a:prstGeom>
            <a:noFill/>
          </p:spPr>
          <p:txBody>
            <a:bodyPr wrap="square" rtlCol="0">
              <a:spAutoFit/>
            </a:bodyPr>
            <a:lstStyle/>
            <a:p>
              <a:r>
                <a:rPr lang="en-US" sz="1100" dirty="0">
                  <a:solidFill>
                    <a:schemeClr val="bg1"/>
                  </a:solidFill>
                  <a:latin typeface="Segoe UI" panose="020B0502040204020203" pitchFamily="34" charset="0"/>
                  <a:cs typeface="Segoe UI" panose="020B0502040204020203" pitchFamily="34" charset="0"/>
                </a:rPr>
                <a:t>Damage to your possessions from a burst water pipe is typically covered under renters’ insurance</a:t>
              </a:r>
            </a:p>
          </p:txBody>
        </p:sp>
        <p:pic>
          <p:nvPicPr>
            <p:cNvPr id="24" name="Graphic 23" descr="Robber">
              <a:extLst>
                <a:ext uri="{FF2B5EF4-FFF2-40B4-BE49-F238E27FC236}">
                  <a16:creationId xmlns:a16="http://schemas.microsoft.com/office/drawing/2014/main" id="{9D9EF9F0-1CC1-427D-BC2A-37F179C60B9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85792" y="4968398"/>
              <a:ext cx="809746" cy="809746"/>
            </a:xfrm>
            <a:prstGeom prst="rect">
              <a:avLst/>
            </a:prstGeom>
          </p:spPr>
        </p:pic>
        <p:sp>
          <p:nvSpPr>
            <p:cNvPr id="25" name="TextBox 24">
              <a:extLst>
                <a:ext uri="{FF2B5EF4-FFF2-40B4-BE49-F238E27FC236}">
                  <a16:creationId xmlns:a16="http://schemas.microsoft.com/office/drawing/2014/main" id="{546C59A9-3461-4606-B5BD-04ABD736479E}"/>
                </a:ext>
              </a:extLst>
            </p:cNvPr>
            <p:cNvSpPr txBox="1"/>
            <p:nvPr/>
          </p:nvSpPr>
          <p:spPr>
            <a:xfrm>
              <a:off x="5395538" y="5043848"/>
              <a:ext cx="3168571" cy="600164"/>
            </a:xfrm>
            <a:prstGeom prst="rect">
              <a:avLst/>
            </a:prstGeom>
            <a:noFill/>
          </p:spPr>
          <p:txBody>
            <a:bodyPr wrap="square" rtlCol="0">
              <a:spAutoFit/>
            </a:bodyPr>
            <a:lstStyle/>
            <a:p>
              <a:r>
                <a:rPr lang="en-US" sz="1100" dirty="0">
                  <a:solidFill>
                    <a:schemeClr val="bg1"/>
                  </a:solidFill>
                  <a:latin typeface="Segoe UI" panose="020B0502040204020203" pitchFamily="34" charset="0"/>
                  <a:cs typeface="Segoe UI" panose="020B0502040204020203" pitchFamily="34" charset="0"/>
                </a:rPr>
                <a:t>Renters’ insurance typically protects items stolen after a break-in at your rental property, or even items stolen outside of your rental</a:t>
              </a:r>
            </a:p>
          </p:txBody>
        </p:sp>
        <p:pic>
          <p:nvPicPr>
            <p:cNvPr id="26" name="Graphic 25" descr="Ambulance">
              <a:extLst>
                <a:ext uri="{FF2B5EF4-FFF2-40B4-BE49-F238E27FC236}">
                  <a16:creationId xmlns:a16="http://schemas.microsoft.com/office/drawing/2014/main" id="{31110659-6EF8-426C-90A5-7254E53EB3F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17431" y="5900446"/>
              <a:ext cx="823538" cy="823538"/>
            </a:xfrm>
            <a:prstGeom prst="rect">
              <a:avLst/>
            </a:prstGeom>
          </p:spPr>
        </p:pic>
        <p:sp>
          <p:nvSpPr>
            <p:cNvPr id="27" name="TextBox 26">
              <a:extLst>
                <a:ext uri="{FF2B5EF4-FFF2-40B4-BE49-F238E27FC236}">
                  <a16:creationId xmlns:a16="http://schemas.microsoft.com/office/drawing/2014/main" id="{0538EF19-876E-487A-85B4-FD92239E1B1D}"/>
                </a:ext>
              </a:extLst>
            </p:cNvPr>
            <p:cNvSpPr txBox="1"/>
            <p:nvPr/>
          </p:nvSpPr>
          <p:spPr>
            <a:xfrm>
              <a:off x="5440969" y="5930679"/>
              <a:ext cx="3168571" cy="769441"/>
            </a:xfrm>
            <a:prstGeom prst="rect">
              <a:avLst/>
            </a:prstGeom>
            <a:noFill/>
          </p:spPr>
          <p:txBody>
            <a:bodyPr wrap="square" rtlCol="0">
              <a:spAutoFit/>
            </a:bodyPr>
            <a:lstStyle/>
            <a:p>
              <a:r>
                <a:rPr lang="en-US" sz="1100" dirty="0">
                  <a:solidFill>
                    <a:schemeClr val="bg1"/>
                  </a:solidFill>
                  <a:latin typeface="Segoe UI" panose="020B0502040204020203" pitchFamily="34" charset="0"/>
                  <a:cs typeface="Segoe UI" panose="020B0502040204020203" pitchFamily="34" charset="0"/>
                </a:rPr>
                <a:t>Personal liability coverage is part of a standard renters’ insurance policy. It may help pay for another person's medical bills if you're found legally responsible for their injuries</a:t>
              </a:r>
            </a:p>
          </p:txBody>
        </p:sp>
      </p:grpSp>
      <p:sp>
        <p:nvSpPr>
          <p:cNvPr id="28" name="Date Placeholder 8">
            <a:extLst>
              <a:ext uri="{FF2B5EF4-FFF2-40B4-BE49-F238E27FC236}">
                <a16:creationId xmlns:a16="http://schemas.microsoft.com/office/drawing/2014/main" id="{F8E8008A-7065-4D2D-AD1F-ADBDBF3AB869}"/>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30" name="Slide Number Placeholder 10">
            <a:extLst>
              <a:ext uri="{FF2B5EF4-FFF2-40B4-BE49-F238E27FC236}">
                <a16:creationId xmlns:a16="http://schemas.microsoft.com/office/drawing/2014/main" id="{43A75B49-1D66-40FC-9459-E7C70A83CD2D}"/>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11</a:t>
            </a:fld>
            <a:endParaRPr lang="en-US" dirty="0"/>
          </a:p>
        </p:txBody>
      </p:sp>
    </p:spTree>
    <p:extLst>
      <p:ext uri="{BB962C8B-B14F-4D97-AF65-F5344CB8AC3E}">
        <p14:creationId xmlns:p14="http://schemas.microsoft.com/office/powerpoint/2010/main" val="171713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D06468AE-23C9-4F4B-9589-0BAF69114E24}"/>
              </a:ext>
            </a:extLst>
          </p:cNvPr>
          <p:cNvSpPr/>
          <p:nvPr/>
        </p:nvSpPr>
        <p:spPr bwMode="auto">
          <a:xfrm>
            <a:off x="1069765" y="3241050"/>
            <a:ext cx="7225497" cy="924284"/>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rgbClr val="041C48"/>
              </a:solidFill>
              <a:effectLst/>
              <a:latin typeface="Arial" charset="0"/>
              <a:cs typeface="Arial" charset="0"/>
            </a:endParaRPr>
          </a:p>
        </p:txBody>
      </p:sp>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Tips for Renters’ Insurance</a:t>
            </a:r>
          </a:p>
        </p:txBody>
      </p:sp>
      <p:sp>
        <p:nvSpPr>
          <p:cNvPr id="8" name="TextBox 7">
            <a:extLst>
              <a:ext uri="{FF2B5EF4-FFF2-40B4-BE49-F238E27FC236}">
                <a16:creationId xmlns:a16="http://schemas.microsoft.com/office/drawing/2014/main" id="{4BEF4FD2-A1C2-44CD-83DC-7F35F0ED758C}"/>
              </a:ext>
            </a:extLst>
          </p:cNvPr>
          <p:cNvSpPr txBox="1"/>
          <p:nvPr/>
        </p:nvSpPr>
        <p:spPr>
          <a:xfrm>
            <a:off x="628650" y="1296117"/>
            <a:ext cx="7927127" cy="830997"/>
          </a:xfrm>
          <a:prstGeom prst="rect">
            <a:avLst/>
          </a:prstGeom>
          <a:noFill/>
        </p:spPr>
        <p:txBody>
          <a:bodyPr wrap="square" rtlCol="0">
            <a:spAutoFit/>
          </a:bodyPr>
          <a:lstStyle/>
          <a:p>
            <a:r>
              <a:rPr lang="en-US" sz="1600" i="1" kern="0" dirty="0">
                <a:latin typeface="Segoe UI" panose="020B0502040204020203" pitchFamily="34" charset="0"/>
                <a:ea typeface="Arial" panose="020B0604020202020204" pitchFamily="34" charset="0"/>
                <a:cs typeface="Segoe UI" panose="020B0502040204020203" pitchFamily="34" charset="0"/>
              </a:rPr>
              <a:t>For more information on renters’ insurance, ask your MHO for a copy of the </a:t>
            </a:r>
            <a:r>
              <a:rPr lang="en-US" sz="1600" b="1" i="1" kern="0" dirty="0">
                <a:latin typeface="Segoe UI" panose="020B0502040204020203" pitchFamily="34" charset="0"/>
                <a:ea typeface="Arial" panose="020B0604020202020204" pitchFamily="34" charset="0"/>
                <a:cs typeface="Segoe UI" panose="020B0502040204020203" pitchFamily="34" charset="0"/>
              </a:rPr>
              <a:t>Tenant Guide to Renters’ Insurance. </a:t>
            </a:r>
            <a:r>
              <a:rPr lang="en-US" sz="1600" i="1" kern="0" dirty="0">
                <a:latin typeface="Segoe UI" panose="020B0502040204020203" pitchFamily="34" charset="0"/>
                <a:ea typeface="Arial" panose="020B0604020202020204" pitchFamily="34" charset="0"/>
                <a:cs typeface="Segoe UI" panose="020B0502040204020203" pitchFamily="34" charset="0"/>
              </a:rPr>
              <a:t>T</a:t>
            </a:r>
            <a:r>
              <a:rPr lang="en-US" sz="1600" i="1" dirty="0">
                <a:latin typeface="Segoe UI" panose="020B0502040204020203" pitchFamily="34" charset="0"/>
                <a:cs typeface="Segoe UI" panose="020B0502040204020203" pitchFamily="34" charset="0"/>
              </a:rPr>
              <a:t>he MHO can assist you with questions, while the Legal Services Support Section (LSSS) will assist you in understanding policies</a:t>
            </a:r>
          </a:p>
        </p:txBody>
      </p:sp>
      <p:grpSp>
        <p:nvGrpSpPr>
          <p:cNvPr id="11" name="Group 10">
            <a:extLst>
              <a:ext uri="{FF2B5EF4-FFF2-40B4-BE49-F238E27FC236}">
                <a16:creationId xmlns:a16="http://schemas.microsoft.com/office/drawing/2014/main" id="{5C71BFDD-8F53-4453-909C-03F4F5C9E9A6}"/>
              </a:ext>
            </a:extLst>
          </p:cNvPr>
          <p:cNvGrpSpPr/>
          <p:nvPr/>
        </p:nvGrpSpPr>
        <p:grpSpPr>
          <a:xfrm>
            <a:off x="678894" y="2175870"/>
            <a:ext cx="7616368" cy="4168399"/>
            <a:chOff x="678894" y="2175870"/>
            <a:chExt cx="7616368" cy="4168399"/>
          </a:xfrm>
        </p:grpSpPr>
        <p:sp>
          <p:nvSpPr>
            <p:cNvPr id="12" name="Rectangle: Rounded Corners 11">
              <a:extLst>
                <a:ext uri="{FF2B5EF4-FFF2-40B4-BE49-F238E27FC236}">
                  <a16:creationId xmlns:a16="http://schemas.microsoft.com/office/drawing/2014/main" id="{E7C9DCD2-9A1E-4E49-8B5B-90B99CE28A47}"/>
                </a:ext>
              </a:extLst>
            </p:cNvPr>
            <p:cNvSpPr/>
            <p:nvPr/>
          </p:nvSpPr>
          <p:spPr bwMode="auto">
            <a:xfrm>
              <a:off x="1027584" y="5350165"/>
              <a:ext cx="7267678" cy="951500"/>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3" name="Rectangle: Rounded Corners 12">
              <a:extLst>
                <a:ext uri="{FF2B5EF4-FFF2-40B4-BE49-F238E27FC236}">
                  <a16:creationId xmlns:a16="http://schemas.microsoft.com/office/drawing/2014/main" id="{A71805B0-7E0E-4FB8-8F23-FC3B5303423B}"/>
                </a:ext>
              </a:extLst>
            </p:cNvPr>
            <p:cNvSpPr/>
            <p:nvPr/>
          </p:nvSpPr>
          <p:spPr bwMode="auto">
            <a:xfrm>
              <a:off x="1056829" y="4308789"/>
              <a:ext cx="7225497" cy="924284"/>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5" name="Rectangle: Rounded Corners 14">
              <a:extLst>
                <a:ext uri="{FF2B5EF4-FFF2-40B4-BE49-F238E27FC236}">
                  <a16:creationId xmlns:a16="http://schemas.microsoft.com/office/drawing/2014/main" id="{4B748CFC-AD94-40C0-BF0B-0996A2FB47BA}"/>
                </a:ext>
              </a:extLst>
            </p:cNvPr>
            <p:cNvSpPr/>
            <p:nvPr/>
          </p:nvSpPr>
          <p:spPr bwMode="auto">
            <a:xfrm>
              <a:off x="1056829" y="2211141"/>
              <a:ext cx="7225497" cy="924284"/>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rgbClr val="041C48"/>
                </a:solidFill>
                <a:effectLst/>
                <a:latin typeface="Arial" charset="0"/>
                <a:cs typeface="Arial" charset="0"/>
              </a:endParaRPr>
            </a:p>
          </p:txBody>
        </p:sp>
        <p:sp>
          <p:nvSpPr>
            <p:cNvPr id="16" name="Oval 15">
              <a:extLst>
                <a:ext uri="{FF2B5EF4-FFF2-40B4-BE49-F238E27FC236}">
                  <a16:creationId xmlns:a16="http://schemas.microsoft.com/office/drawing/2014/main" id="{4F32569B-FA02-4E3E-85AF-CEB1E60A5BAB}"/>
                </a:ext>
              </a:extLst>
            </p:cNvPr>
            <p:cNvSpPr/>
            <p:nvPr/>
          </p:nvSpPr>
          <p:spPr bwMode="auto">
            <a:xfrm>
              <a:off x="685800" y="5360811"/>
              <a:ext cx="1011420" cy="920389"/>
            </a:xfrm>
            <a:prstGeom prst="ellipse">
              <a:avLst/>
            </a:prstGeom>
            <a:solidFill>
              <a:srgbClr val="FFFFFF"/>
            </a:solidFill>
            <a:ln w="9525" cap="flat" cmpd="sng" algn="ctr">
              <a:solidFill>
                <a:srgbClr val="041C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7" name="Oval 16">
              <a:extLst>
                <a:ext uri="{FF2B5EF4-FFF2-40B4-BE49-F238E27FC236}">
                  <a16:creationId xmlns:a16="http://schemas.microsoft.com/office/drawing/2014/main" id="{DA804532-F3D9-4483-B435-45DF3804FB8A}"/>
                </a:ext>
              </a:extLst>
            </p:cNvPr>
            <p:cNvSpPr/>
            <p:nvPr/>
          </p:nvSpPr>
          <p:spPr bwMode="auto">
            <a:xfrm>
              <a:off x="685800" y="4326439"/>
              <a:ext cx="1011420" cy="920389"/>
            </a:xfrm>
            <a:prstGeom prst="ellipse">
              <a:avLst/>
            </a:prstGeom>
            <a:solidFill>
              <a:srgbClr val="FFFFFF"/>
            </a:solidFill>
            <a:ln w="9525" cap="flat" cmpd="sng" algn="ctr">
              <a:solidFill>
                <a:srgbClr val="041C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8" name="Oval 17">
              <a:extLst>
                <a:ext uri="{FF2B5EF4-FFF2-40B4-BE49-F238E27FC236}">
                  <a16:creationId xmlns:a16="http://schemas.microsoft.com/office/drawing/2014/main" id="{2DA83359-4D77-4673-8B33-971F34171918}"/>
                </a:ext>
              </a:extLst>
            </p:cNvPr>
            <p:cNvSpPr/>
            <p:nvPr/>
          </p:nvSpPr>
          <p:spPr bwMode="auto">
            <a:xfrm>
              <a:off x="685800" y="2219879"/>
              <a:ext cx="1011420" cy="920389"/>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9" name="Oval 18">
              <a:extLst>
                <a:ext uri="{FF2B5EF4-FFF2-40B4-BE49-F238E27FC236}">
                  <a16:creationId xmlns:a16="http://schemas.microsoft.com/office/drawing/2014/main" id="{9CE59BF5-A68E-4C01-9857-D47F76843F52}"/>
                </a:ext>
              </a:extLst>
            </p:cNvPr>
            <p:cNvSpPr/>
            <p:nvPr/>
          </p:nvSpPr>
          <p:spPr bwMode="auto">
            <a:xfrm>
              <a:off x="678894" y="3248160"/>
              <a:ext cx="1011420" cy="920389"/>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0" name="TextBox 19">
              <a:extLst>
                <a:ext uri="{FF2B5EF4-FFF2-40B4-BE49-F238E27FC236}">
                  <a16:creationId xmlns:a16="http://schemas.microsoft.com/office/drawing/2014/main" id="{B163382E-9ACD-40C2-9948-3EBFB90F864A}"/>
                </a:ext>
              </a:extLst>
            </p:cNvPr>
            <p:cNvSpPr txBox="1"/>
            <p:nvPr/>
          </p:nvSpPr>
          <p:spPr>
            <a:xfrm>
              <a:off x="1745730" y="2175870"/>
              <a:ext cx="6292929" cy="1015663"/>
            </a:xfrm>
            <a:prstGeom prst="rect">
              <a:avLst/>
            </a:prstGeom>
            <a:noFill/>
          </p:spPr>
          <p:txBody>
            <a:bodyPr wrap="square" rtlCol="0">
              <a:spAutoFit/>
            </a:bodyPr>
            <a:lstStyle/>
            <a:p>
              <a:r>
                <a:rPr lang="en-US" sz="1500" dirty="0">
                  <a:latin typeface="Segoe UI" panose="020B0502040204020203" pitchFamily="34" charset="0"/>
                  <a:cs typeface="Segoe UI" panose="020B0502040204020203" pitchFamily="34" charset="0"/>
                </a:rPr>
                <a:t>The National Association of Insurance Commissioners indicates the average renters’ insurance policy costs between </a:t>
              </a:r>
              <a:r>
                <a:rPr lang="en-US" sz="1500" b="1" dirty="0">
                  <a:latin typeface="Segoe UI" panose="020B0502040204020203" pitchFamily="34" charset="0"/>
                  <a:cs typeface="Segoe UI" panose="020B0502040204020203" pitchFamily="34" charset="0"/>
                </a:rPr>
                <a:t>$15 to $30 per month</a:t>
              </a:r>
              <a:r>
                <a:rPr lang="en-US" sz="1500" dirty="0">
                  <a:latin typeface="Segoe UI" panose="020B0502040204020203" pitchFamily="34" charset="0"/>
                  <a:cs typeface="Segoe UI" panose="020B0502040204020203" pitchFamily="34" charset="0"/>
                </a:rPr>
                <a:t>. *</a:t>
              </a:r>
              <a:r>
                <a:rPr lang="en-US" sz="1500" i="1" dirty="0">
                  <a:latin typeface="Segoe UI" panose="020B0502040204020203" pitchFamily="34" charset="0"/>
                  <a:cs typeface="Segoe UI" panose="020B0502040204020203" pitchFamily="34" charset="0"/>
                </a:rPr>
                <a:t>Cost may vary depending on your location, choice of deductible, and coverage amounts</a:t>
              </a:r>
            </a:p>
          </p:txBody>
        </p:sp>
        <p:sp>
          <p:nvSpPr>
            <p:cNvPr id="21" name="TextBox 20">
              <a:extLst>
                <a:ext uri="{FF2B5EF4-FFF2-40B4-BE49-F238E27FC236}">
                  <a16:creationId xmlns:a16="http://schemas.microsoft.com/office/drawing/2014/main" id="{96395E5C-FA8D-4EAA-9C23-34945E1CC2DB}"/>
                </a:ext>
              </a:extLst>
            </p:cNvPr>
            <p:cNvSpPr txBox="1"/>
            <p:nvPr/>
          </p:nvSpPr>
          <p:spPr>
            <a:xfrm>
              <a:off x="1682706" y="3214335"/>
              <a:ext cx="6612556" cy="1015663"/>
            </a:xfrm>
            <a:prstGeom prst="rect">
              <a:avLst/>
            </a:prstGeom>
            <a:noFill/>
          </p:spPr>
          <p:txBody>
            <a:bodyPr wrap="square" rtlCol="0">
              <a:spAutoFit/>
            </a:bodyPr>
            <a:lstStyle/>
            <a:p>
              <a:r>
                <a:rPr lang="en-US" sz="1500" b="1" dirty="0">
                  <a:latin typeface="Segoe UI" panose="020B0502040204020203" pitchFamily="34" charset="0"/>
                  <a:cs typeface="Segoe UI" panose="020B0502040204020203" pitchFamily="34" charset="0"/>
                </a:rPr>
                <a:t>Make sure you know what your policy covers. </a:t>
              </a:r>
              <a:r>
                <a:rPr lang="en-US" sz="1500" dirty="0">
                  <a:latin typeface="Segoe UI" panose="020B0502040204020203" pitchFamily="34" charset="0"/>
                  <a:cs typeface="Segoe UI" panose="020B0502040204020203" pitchFamily="34" charset="0"/>
                </a:rPr>
                <a:t>Insurance terms and conditions vary by provider. Be sure to read your insurance policy carefully to understand what may or may not be covered. For example, a liability policy may not cover structural damage from personally owned appliances</a:t>
              </a:r>
            </a:p>
          </p:txBody>
        </p:sp>
        <p:sp>
          <p:nvSpPr>
            <p:cNvPr id="22" name="TextBox 21">
              <a:extLst>
                <a:ext uri="{FF2B5EF4-FFF2-40B4-BE49-F238E27FC236}">
                  <a16:creationId xmlns:a16="http://schemas.microsoft.com/office/drawing/2014/main" id="{E7DF6346-E20A-4FB3-8D4A-4A8C5C6A0D57}"/>
                </a:ext>
              </a:extLst>
            </p:cNvPr>
            <p:cNvSpPr txBox="1"/>
            <p:nvPr/>
          </p:nvSpPr>
          <p:spPr>
            <a:xfrm>
              <a:off x="1752600" y="5328606"/>
              <a:ext cx="6477000" cy="1015663"/>
            </a:xfrm>
            <a:prstGeom prst="rect">
              <a:avLst/>
            </a:prstGeom>
            <a:noFill/>
          </p:spPr>
          <p:txBody>
            <a:bodyPr wrap="square" rtlCol="0">
              <a:spAutoFit/>
            </a:bodyPr>
            <a:lstStyle/>
            <a:p>
              <a:r>
                <a:rPr lang="en-US" sz="1500" b="1" dirty="0">
                  <a:latin typeface="Segoe UI" panose="020B0502040204020203" pitchFamily="34" charset="0"/>
                  <a:cs typeface="Segoe UI" panose="020B0502040204020203" pitchFamily="34" charset="0"/>
                </a:rPr>
                <a:t>Don’t Waive the Liability Coverage! </a:t>
              </a:r>
              <a:r>
                <a:rPr lang="en-US" sz="1500" dirty="0">
                  <a:latin typeface="Segoe UI" panose="020B0502040204020203" pitchFamily="34" charset="0"/>
                  <a:cs typeface="Segoe UI" panose="020B0502040204020203" pitchFamily="34" charset="0"/>
                </a:rPr>
                <a:t>Your insurer will help cover the costs if you’re held responsible for injuring another person or damaging another person’s property, including your rental property. The typical renters’ insurance policy offers $100,000 in liability coverage</a:t>
              </a:r>
            </a:p>
          </p:txBody>
        </p:sp>
        <p:sp>
          <p:nvSpPr>
            <p:cNvPr id="23" name="TextBox 22">
              <a:extLst>
                <a:ext uri="{FF2B5EF4-FFF2-40B4-BE49-F238E27FC236}">
                  <a16:creationId xmlns:a16="http://schemas.microsoft.com/office/drawing/2014/main" id="{E37AED52-E5C2-474C-B58F-480606371F3C}"/>
                </a:ext>
              </a:extLst>
            </p:cNvPr>
            <p:cNvSpPr txBox="1"/>
            <p:nvPr/>
          </p:nvSpPr>
          <p:spPr>
            <a:xfrm>
              <a:off x="1752600" y="4370238"/>
              <a:ext cx="6468654" cy="784830"/>
            </a:xfrm>
            <a:prstGeom prst="rect">
              <a:avLst/>
            </a:prstGeom>
            <a:noFill/>
          </p:spPr>
          <p:txBody>
            <a:bodyPr wrap="square" rtlCol="0">
              <a:spAutoFit/>
            </a:bodyPr>
            <a:lstStyle/>
            <a:p>
              <a:r>
                <a:rPr lang="en-US" sz="1500" dirty="0">
                  <a:latin typeface="Segoe UI" panose="020B0502040204020203" pitchFamily="34" charset="0"/>
                  <a:cs typeface="Segoe UI" panose="020B0502040204020203" pitchFamily="34" charset="0"/>
                </a:rPr>
                <a:t>Renters’ insurance is widely accessible and may be available through your car insurance company. Make sure to ask about any discounts and bundling options</a:t>
              </a:r>
            </a:p>
          </p:txBody>
        </p:sp>
        <p:pic>
          <p:nvPicPr>
            <p:cNvPr id="24" name="Graphic 23" descr="Dollar">
              <a:extLst>
                <a:ext uri="{FF2B5EF4-FFF2-40B4-BE49-F238E27FC236}">
                  <a16:creationId xmlns:a16="http://schemas.microsoft.com/office/drawing/2014/main" id="{537CEE9E-EF44-4740-B037-177E4F6DB8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310" y="2228045"/>
              <a:ext cx="914400" cy="924284"/>
            </a:xfrm>
            <a:prstGeom prst="rect">
              <a:avLst/>
            </a:prstGeom>
          </p:spPr>
        </p:pic>
        <p:pic>
          <p:nvPicPr>
            <p:cNvPr id="25" name="Graphic 24" descr="Person with idea">
              <a:extLst>
                <a:ext uri="{FF2B5EF4-FFF2-40B4-BE49-F238E27FC236}">
                  <a16:creationId xmlns:a16="http://schemas.microsoft.com/office/drawing/2014/main" id="{627F90DA-9D72-4988-A22D-8934D9CEAA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68276" y="3271665"/>
              <a:ext cx="825049" cy="825049"/>
            </a:xfrm>
            <a:prstGeom prst="rect">
              <a:avLst/>
            </a:prstGeom>
          </p:spPr>
        </p:pic>
        <p:pic>
          <p:nvPicPr>
            <p:cNvPr id="26" name="Graphic 25" descr="Car">
              <a:extLst>
                <a:ext uri="{FF2B5EF4-FFF2-40B4-BE49-F238E27FC236}">
                  <a16:creationId xmlns:a16="http://schemas.microsoft.com/office/drawing/2014/main" id="{6F81254F-45F7-43F6-B088-0A5F613DBE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1918" y="4350078"/>
              <a:ext cx="914400" cy="914400"/>
            </a:xfrm>
            <a:prstGeom prst="rect">
              <a:avLst/>
            </a:prstGeom>
          </p:spPr>
        </p:pic>
        <p:pic>
          <p:nvPicPr>
            <p:cNvPr id="27" name="Graphic 26" descr="Exclamation mark">
              <a:extLst>
                <a:ext uri="{FF2B5EF4-FFF2-40B4-BE49-F238E27FC236}">
                  <a16:creationId xmlns:a16="http://schemas.microsoft.com/office/drawing/2014/main" id="{D4BFB657-59DF-443A-AEC9-7BFBA17231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1918" y="5387265"/>
              <a:ext cx="914400" cy="914400"/>
            </a:xfrm>
            <a:prstGeom prst="rect">
              <a:avLst/>
            </a:prstGeom>
          </p:spPr>
        </p:pic>
      </p:grpSp>
      <p:sp>
        <p:nvSpPr>
          <p:cNvPr id="31" name="Date Placeholder 8">
            <a:extLst>
              <a:ext uri="{FF2B5EF4-FFF2-40B4-BE49-F238E27FC236}">
                <a16:creationId xmlns:a16="http://schemas.microsoft.com/office/drawing/2014/main" id="{C40971CE-D372-469E-A429-9D3067AB39FE}"/>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33" name="Slide Number Placeholder 10">
            <a:extLst>
              <a:ext uri="{FF2B5EF4-FFF2-40B4-BE49-F238E27FC236}">
                <a16:creationId xmlns:a16="http://schemas.microsoft.com/office/drawing/2014/main" id="{77BC4EA2-7954-4960-B361-AF8CF81552EF}"/>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12</a:t>
            </a:fld>
            <a:endParaRPr lang="en-US" dirty="0"/>
          </a:p>
        </p:txBody>
      </p:sp>
    </p:spTree>
    <p:extLst>
      <p:ext uri="{BB962C8B-B14F-4D97-AF65-F5344CB8AC3E}">
        <p14:creationId xmlns:p14="http://schemas.microsoft.com/office/powerpoint/2010/main" val="2101413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558906"/>
            <a:ext cx="7886700" cy="586249"/>
          </a:xfrm>
          <a:prstGeom prst="rect">
            <a:avLst/>
          </a:prstGeom>
        </p:spPr>
        <p:txBody>
          <a:bodyPr/>
          <a:lstStyle/>
          <a:p>
            <a:r>
              <a:rPr lang="en-US" dirty="0"/>
              <a:t>Resident Energy Conservation Program (RECP)</a:t>
            </a:r>
          </a:p>
        </p:txBody>
      </p:sp>
      <p:sp>
        <p:nvSpPr>
          <p:cNvPr id="14" name="TextBox 13">
            <a:extLst>
              <a:ext uri="{FF2B5EF4-FFF2-40B4-BE49-F238E27FC236}">
                <a16:creationId xmlns:a16="http://schemas.microsoft.com/office/drawing/2014/main" id="{3B99DBC7-6D0E-431B-909E-0288CD97CD9C}"/>
              </a:ext>
            </a:extLst>
          </p:cNvPr>
          <p:cNvSpPr txBox="1"/>
          <p:nvPr/>
        </p:nvSpPr>
        <p:spPr>
          <a:xfrm>
            <a:off x="628649" y="1611471"/>
            <a:ext cx="7978515" cy="1107996"/>
          </a:xfrm>
          <a:prstGeom prst="rect">
            <a:avLst/>
          </a:prstGeom>
          <a:solidFill>
            <a:schemeClr val="accent3">
              <a:lumMod val="40000"/>
              <a:lumOff val="60000"/>
            </a:schemeClr>
          </a:solidFill>
        </p:spPr>
        <p:txBody>
          <a:bodyPr wrap="square" rtlCol="0">
            <a:spAutoFit/>
          </a:bodyPr>
          <a:lstStyle/>
          <a:p>
            <a:pPr algn="ctr"/>
            <a:r>
              <a:rPr lang="en-US" sz="1650" i="1" dirty="0">
                <a:latin typeface="Segoe UI" panose="020B0502040204020203" pitchFamily="34" charset="0"/>
                <a:cs typeface="Segoe UI" panose="020B0502040204020203" pitchFamily="34" charset="0"/>
              </a:rPr>
              <a:t>RECP is a PPV Housing Program that promotes energy conservation through personal awareness and responsibility. The program was temporarily suspended in February 2020 to address tenant concerns. All services are working with DoD to improve RECP. </a:t>
            </a:r>
            <a:r>
              <a:rPr lang="en-US" sz="1650" b="1" i="1" dirty="0">
                <a:solidFill>
                  <a:srgbClr val="AA182C"/>
                </a:solidFill>
                <a:latin typeface="Segoe UI" panose="020B0502040204020203" pitchFamily="34" charset="0"/>
                <a:cs typeface="Segoe UI" panose="020B0502040204020203" pitchFamily="34" charset="0"/>
              </a:rPr>
              <a:t>AMCC has not</a:t>
            </a:r>
            <a:r>
              <a:rPr lang="en-US" sz="1650" i="1" dirty="0">
                <a:solidFill>
                  <a:schemeClr val="bg1"/>
                </a:solidFill>
                <a:latin typeface="Segoe UI" panose="020B0502040204020203" pitchFamily="34" charset="0"/>
                <a:cs typeface="Segoe UI" panose="020B0502040204020203" pitchFamily="34" charset="0"/>
              </a:rPr>
              <a:t> </a:t>
            </a:r>
            <a:r>
              <a:rPr lang="en-US" sz="1650" i="1" dirty="0">
                <a:latin typeface="Segoe UI" panose="020B0502040204020203" pitchFamily="34" charset="0"/>
                <a:cs typeface="Segoe UI" panose="020B0502040204020203" pitchFamily="34" charset="0"/>
              </a:rPr>
              <a:t>elected to implement RECP at </a:t>
            </a:r>
            <a:r>
              <a:rPr lang="en-US" sz="1650" b="1" i="1" dirty="0">
                <a:solidFill>
                  <a:srgbClr val="AA182C"/>
                </a:solidFill>
                <a:latin typeface="Segoe UI" panose="020B0502040204020203" pitchFamily="34" charset="0"/>
                <a:cs typeface="Segoe UI" panose="020B0502040204020203" pitchFamily="34" charset="0"/>
              </a:rPr>
              <a:t>Parris Island/Naval Hospital</a:t>
            </a:r>
          </a:p>
        </p:txBody>
      </p:sp>
      <p:sp>
        <p:nvSpPr>
          <p:cNvPr id="11" name="Date Placeholder 8">
            <a:extLst>
              <a:ext uri="{FF2B5EF4-FFF2-40B4-BE49-F238E27FC236}">
                <a16:creationId xmlns:a16="http://schemas.microsoft.com/office/drawing/2014/main" id="{B400D9E7-3646-47C9-A024-4729A958B4A4}"/>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13" name="Slide Number Placeholder 10">
            <a:extLst>
              <a:ext uri="{FF2B5EF4-FFF2-40B4-BE49-F238E27FC236}">
                <a16:creationId xmlns:a16="http://schemas.microsoft.com/office/drawing/2014/main" id="{FCA99619-2A75-4398-84DB-34F12812D397}"/>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13</a:t>
            </a:fld>
            <a:endParaRPr lang="en-US" dirty="0"/>
          </a:p>
        </p:txBody>
      </p:sp>
      <p:grpSp>
        <p:nvGrpSpPr>
          <p:cNvPr id="15" name="Group 14">
            <a:extLst>
              <a:ext uri="{FF2B5EF4-FFF2-40B4-BE49-F238E27FC236}">
                <a16:creationId xmlns:a16="http://schemas.microsoft.com/office/drawing/2014/main" id="{E137969B-BF78-49F8-B34A-130CA7311704}"/>
              </a:ext>
            </a:extLst>
          </p:cNvPr>
          <p:cNvGrpSpPr/>
          <p:nvPr/>
        </p:nvGrpSpPr>
        <p:grpSpPr>
          <a:xfrm>
            <a:off x="628649" y="2858775"/>
            <a:ext cx="7932605" cy="3676334"/>
            <a:chOff x="-3024458" y="3443800"/>
            <a:chExt cx="3788658" cy="4664518"/>
          </a:xfrm>
        </p:grpSpPr>
        <p:sp>
          <p:nvSpPr>
            <p:cNvPr id="17" name="Rectangle 16">
              <a:extLst>
                <a:ext uri="{FF2B5EF4-FFF2-40B4-BE49-F238E27FC236}">
                  <a16:creationId xmlns:a16="http://schemas.microsoft.com/office/drawing/2014/main" id="{39F26CF5-D03D-4CB3-B14C-3008DC4FF60A}"/>
                </a:ext>
              </a:extLst>
            </p:cNvPr>
            <p:cNvSpPr/>
            <p:nvPr/>
          </p:nvSpPr>
          <p:spPr bwMode="auto">
            <a:xfrm>
              <a:off x="-3024458" y="4035460"/>
              <a:ext cx="3788658" cy="4072858"/>
            </a:xfrm>
            <a:prstGeom prst="rect">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spcBef>
                  <a:spcPts val="600"/>
                </a:spcBef>
                <a:buFont typeface="Arial" panose="020B0604020202020204" pitchFamily="34" charset="0"/>
                <a:buChar char="•"/>
              </a:pPr>
              <a:endParaRPr lang="en-US" sz="100" dirty="0">
                <a:latin typeface="Segoe UI" panose="020B0502040204020203" pitchFamily="34" charset="0"/>
                <a:cs typeface="Segoe UI" panose="020B0502040204020203" pitchFamily="34" charset="0"/>
              </a:endParaRPr>
            </a:p>
            <a:p>
              <a:pPr marL="27432">
                <a:spcBef>
                  <a:spcPts val="1500"/>
                </a:spcBef>
                <a:spcAft>
                  <a:spcPts val="600"/>
                </a:spcAft>
              </a:pPr>
              <a:r>
                <a:rPr lang="en-US" sz="2000" b="1" dirty="0">
                  <a:latin typeface="Segoe UI" panose="020B0502040204020203" pitchFamily="34" charset="0"/>
                  <a:cs typeface="Segoe UI" panose="020B0502040204020203" pitchFamily="34" charset="0"/>
                </a:rPr>
                <a:t>How the Program Works</a:t>
              </a:r>
            </a:p>
            <a:p>
              <a:pPr marL="285750" indent="-285750">
                <a:spcBef>
                  <a:spcPts val="600"/>
                </a:spcBef>
                <a:spcAft>
                  <a:spcPts val="200"/>
                </a:spcAft>
                <a:buFont typeface="Arial" panose="020B0604020202020204" pitchFamily="34" charset="0"/>
                <a:buChar char="•"/>
              </a:pPr>
              <a:r>
                <a:rPr lang="en-US" b="0" i="0" dirty="0">
                  <a:effectLst/>
                  <a:latin typeface="Segoe UI" panose="020B0502040204020203" pitchFamily="34" charset="0"/>
                  <a:cs typeface="Segoe UI" panose="020B0502040204020203" pitchFamily="34" charset="0"/>
                </a:rPr>
                <a:t>Each home is metered for utilities.  You are to encourage conservation and tenants receive a monthly statement to inform them of their usage. </a:t>
              </a:r>
            </a:p>
            <a:p>
              <a:pPr marL="285750" indent="-285750">
                <a:spcBef>
                  <a:spcPts val="600"/>
                </a:spcBef>
                <a:spcAft>
                  <a:spcPts val="200"/>
                </a:spcAft>
                <a:buFont typeface="Arial" panose="020B0604020202020204" pitchFamily="34" charset="0"/>
                <a:buChar char="•"/>
              </a:pPr>
              <a:r>
                <a:rPr lang="en-US" dirty="0">
                  <a:latin typeface="Segoe UI" panose="020B0502040204020203" pitchFamily="34" charset="0"/>
                  <a:cs typeface="Segoe UI" panose="020B0502040204020203" pitchFamily="34" charset="0"/>
                </a:rPr>
                <a:t>BAH/rent includes an amount for utilities</a:t>
              </a:r>
            </a:p>
            <a:p>
              <a:pPr marL="285750" indent="-285750">
                <a:spcBef>
                  <a:spcPts val="600"/>
                </a:spcBef>
                <a:spcAft>
                  <a:spcPts val="200"/>
                </a:spcAft>
                <a:buFont typeface="Arial" panose="020B0604020202020204" pitchFamily="34" charset="0"/>
                <a:buChar char="•"/>
              </a:pPr>
              <a:r>
                <a:rPr lang="en-US" dirty="0">
                  <a:latin typeface="Segoe UI" panose="020B0502040204020203" pitchFamily="34" charset="0"/>
                  <a:cs typeface="Segoe UI" panose="020B0502040204020203" pitchFamily="34" charset="0"/>
                </a:rPr>
                <a:t>Average utilities usage is determined by house type</a:t>
              </a:r>
            </a:p>
            <a:p>
              <a:pPr marL="285750" indent="-285750">
                <a:spcBef>
                  <a:spcPts val="600"/>
                </a:spcBef>
                <a:spcAft>
                  <a:spcPts val="200"/>
                </a:spcAft>
                <a:buFont typeface="Arial" panose="020B0604020202020204" pitchFamily="34" charset="0"/>
                <a:buChar char="•"/>
              </a:pPr>
              <a:r>
                <a:rPr lang="en-US" dirty="0">
                  <a:latin typeface="Segoe UI" panose="020B0502040204020203" pitchFamily="34" charset="0"/>
                  <a:cs typeface="Segoe UI" panose="020B0502040204020203" pitchFamily="34" charset="0"/>
                </a:rPr>
                <a:t>Tenants that use more receive a bill for the amount over “average” usage, and if they use less they receive a credit for the amount conserved</a:t>
              </a:r>
            </a:p>
          </p:txBody>
        </p:sp>
        <p:sp>
          <p:nvSpPr>
            <p:cNvPr id="18" name="Oval 17">
              <a:extLst>
                <a:ext uri="{FF2B5EF4-FFF2-40B4-BE49-F238E27FC236}">
                  <a16:creationId xmlns:a16="http://schemas.microsoft.com/office/drawing/2014/main" id="{48930B80-F83B-4D24-B5A4-F3EB0BE4D720}"/>
                </a:ext>
              </a:extLst>
            </p:cNvPr>
            <p:cNvSpPr/>
            <p:nvPr/>
          </p:nvSpPr>
          <p:spPr bwMode="auto">
            <a:xfrm>
              <a:off x="-1400259" y="3443800"/>
              <a:ext cx="518334" cy="1183318"/>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pic>
        <p:nvPicPr>
          <p:cNvPr id="5" name="Graphic 4" descr="Lightbulb with solid fill">
            <a:extLst>
              <a:ext uri="{FF2B5EF4-FFF2-40B4-BE49-F238E27FC236}">
                <a16:creationId xmlns:a16="http://schemas.microsoft.com/office/drawing/2014/main" id="{8B60A729-077E-4854-82AA-B532AA40B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5852" y="2919846"/>
            <a:ext cx="810488" cy="810488"/>
          </a:xfrm>
          <a:prstGeom prst="rect">
            <a:avLst/>
          </a:prstGeom>
        </p:spPr>
      </p:pic>
    </p:spTree>
    <p:extLst>
      <p:ext uri="{BB962C8B-B14F-4D97-AF65-F5344CB8AC3E}">
        <p14:creationId xmlns:p14="http://schemas.microsoft.com/office/powerpoint/2010/main" val="3675419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Maintaining Your Home</a:t>
            </a:r>
          </a:p>
        </p:txBody>
      </p:sp>
      <p:sp>
        <p:nvSpPr>
          <p:cNvPr id="21" name="TextBox 20">
            <a:extLst>
              <a:ext uri="{FF2B5EF4-FFF2-40B4-BE49-F238E27FC236}">
                <a16:creationId xmlns:a16="http://schemas.microsoft.com/office/drawing/2014/main" id="{7EDA0C7A-9A62-47D6-9DBC-28342CA069A1}"/>
              </a:ext>
            </a:extLst>
          </p:cNvPr>
          <p:cNvSpPr txBox="1"/>
          <p:nvPr/>
        </p:nvSpPr>
        <p:spPr>
          <a:xfrm>
            <a:off x="613505" y="1596193"/>
            <a:ext cx="7772400" cy="584775"/>
          </a:xfrm>
          <a:prstGeom prst="rect">
            <a:avLst/>
          </a:prstGeom>
          <a:noFill/>
        </p:spPr>
        <p:txBody>
          <a:bodyPr wrap="square" rtlCol="0">
            <a:spAutoFit/>
          </a:bodyPr>
          <a:lstStyle/>
          <a:p>
            <a:r>
              <a:rPr lang="en-US" sz="1600" i="1" dirty="0">
                <a:latin typeface="Segoe UI" panose="020B0502040204020203" pitchFamily="34" charset="0"/>
                <a:cs typeface="Segoe UI" panose="020B0502040204020203" pitchFamily="34" charset="0"/>
              </a:rPr>
              <a:t>Please be aware of local guidance and report maintenance issues immediately to your PPV Partner</a:t>
            </a:r>
          </a:p>
        </p:txBody>
      </p:sp>
      <p:grpSp>
        <p:nvGrpSpPr>
          <p:cNvPr id="5" name="Group 4">
            <a:extLst>
              <a:ext uri="{FF2B5EF4-FFF2-40B4-BE49-F238E27FC236}">
                <a16:creationId xmlns:a16="http://schemas.microsoft.com/office/drawing/2014/main" id="{0A2EC9C6-E034-410A-B75C-279C3F3B9CA1}"/>
              </a:ext>
            </a:extLst>
          </p:cNvPr>
          <p:cNvGrpSpPr/>
          <p:nvPr/>
        </p:nvGrpSpPr>
        <p:grpSpPr>
          <a:xfrm>
            <a:off x="474477" y="3739721"/>
            <a:ext cx="7976103" cy="1110797"/>
            <a:chOff x="474477" y="3916921"/>
            <a:chExt cx="7976103" cy="1011431"/>
          </a:xfrm>
        </p:grpSpPr>
        <p:sp>
          <p:nvSpPr>
            <p:cNvPr id="20" name="Rectangle: Rounded Corners 19">
              <a:extLst>
                <a:ext uri="{FF2B5EF4-FFF2-40B4-BE49-F238E27FC236}">
                  <a16:creationId xmlns:a16="http://schemas.microsoft.com/office/drawing/2014/main" id="{AB4F56C7-546C-4508-8AA9-CDE3F74ADEA9}"/>
                </a:ext>
              </a:extLst>
            </p:cNvPr>
            <p:cNvSpPr/>
            <p:nvPr/>
          </p:nvSpPr>
          <p:spPr bwMode="auto">
            <a:xfrm>
              <a:off x="830011" y="3916921"/>
              <a:ext cx="7620569" cy="1011431"/>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2" name="Oval 21">
              <a:extLst>
                <a:ext uri="{FF2B5EF4-FFF2-40B4-BE49-F238E27FC236}">
                  <a16:creationId xmlns:a16="http://schemas.microsoft.com/office/drawing/2014/main" id="{20E2E907-BA1E-4887-B544-7FAAD4CBBD3C}"/>
                </a:ext>
              </a:extLst>
            </p:cNvPr>
            <p:cNvSpPr/>
            <p:nvPr/>
          </p:nvSpPr>
          <p:spPr bwMode="auto">
            <a:xfrm>
              <a:off x="474477" y="3916921"/>
              <a:ext cx="1120280" cy="10114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3" name="TextBox 22">
              <a:extLst>
                <a:ext uri="{FF2B5EF4-FFF2-40B4-BE49-F238E27FC236}">
                  <a16:creationId xmlns:a16="http://schemas.microsoft.com/office/drawing/2014/main" id="{5EB2F5D1-43AB-4ACA-BAB9-1ACCDB8C2A42}"/>
                </a:ext>
              </a:extLst>
            </p:cNvPr>
            <p:cNvSpPr txBox="1"/>
            <p:nvPr/>
          </p:nvSpPr>
          <p:spPr>
            <a:xfrm>
              <a:off x="1666933" y="3931919"/>
              <a:ext cx="5473014" cy="98085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Check your toilets and faucets for leaks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Use exhaust fans in bathrooms and laundry rooms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Report leaks and maintenance issues immediately</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Check drains and keep them clear</a:t>
              </a:r>
            </a:p>
          </p:txBody>
        </p:sp>
        <p:pic>
          <p:nvPicPr>
            <p:cNvPr id="24" name="Graphic 23" descr="Shower">
              <a:extLst>
                <a:ext uri="{FF2B5EF4-FFF2-40B4-BE49-F238E27FC236}">
                  <a16:creationId xmlns:a16="http://schemas.microsoft.com/office/drawing/2014/main" id="{1C846572-8983-4B19-9CEC-5F642B41CD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513" y="4006926"/>
              <a:ext cx="830384" cy="830384"/>
            </a:xfrm>
            <a:prstGeom prst="rect">
              <a:avLst/>
            </a:prstGeom>
          </p:spPr>
        </p:pic>
      </p:grpSp>
      <p:grpSp>
        <p:nvGrpSpPr>
          <p:cNvPr id="3" name="Group 2">
            <a:extLst>
              <a:ext uri="{FF2B5EF4-FFF2-40B4-BE49-F238E27FC236}">
                <a16:creationId xmlns:a16="http://schemas.microsoft.com/office/drawing/2014/main" id="{CCF84253-6C6B-49AA-BA48-B4569C3603FA}"/>
              </a:ext>
            </a:extLst>
          </p:cNvPr>
          <p:cNvGrpSpPr/>
          <p:nvPr/>
        </p:nvGrpSpPr>
        <p:grpSpPr>
          <a:xfrm>
            <a:off x="474477" y="2411034"/>
            <a:ext cx="7976103" cy="1011431"/>
            <a:chOff x="474477" y="2485682"/>
            <a:chExt cx="7976103" cy="1011431"/>
          </a:xfrm>
        </p:grpSpPr>
        <p:sp>
          <p:nvSpPr>
            <p:cNvPr id="25" name="Rectangle: Rounded Corners 24">
              <a:extLst>
                <a:ext uri="{FF2B5EF4-FFF2-40B4-BE49-F238E27FC236}">
                  <a16:creationId xmlns:a16="http://schemas.microsoft.com/office/drawing/2014/main" id="{AD852B20-8229-4CE7-9AF1-4C43496DBEDB}"/>
                </a:ext>
              </a:extLst>
            </p:cNvPr>
            <p:cNvSpPr/>
            <p:nvPr/>
          </p:nvSpPr>
          <p:spPr bwMode="auto">
            <a:xfrm>
              <a:off x="830011" y="2485682"/>
              <a:ext cx="7620569" cy="1011431"/>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6" name="Oval 25">
              <a:extLst>
                <a:ext uri="{FF2B5EF4-FFF2-40B4-BE49-F238E27FC236}">
                  <a16:creationId xmlns:a16="http://schemas.microsoft.com/office/drawing/2014/main" id="{53BE51B7-9223-4C3C-AB84-3F5C8A786C40}"/>
                </a:ext>
              </a:extLst>
            </p:cNvPr>
            <p:cNvSpPr/>
            <p:nvPr/>
          </p:nvSpPr>
          <p:spPr bwMode="auto">
            <a:xfrm>
              <a:off x="474477" y="2485682"/>
              <a:ext cx="1120280" cy="10114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44" name="Graphic 43" descr="Bug spray">
              <a:extLst>
                <a:ext uri="{FF2B5EF4-FFF2-40B4-BE49-F238E27FC236}">
                  <a16:creationId xmlns:a16="http://schemas.microsoft.com/office/drawing/2014/main" id="{7DBB04D0-AE00-4E76-87D1-C10FA19CAF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2870" y="2599132"/>
              <a:ext cx="783493" cy="783493"/>
            </a:xfrm>
            <a:prstGeom prst="rect">
              <a:avLst/>
            </a:prstGeom>
          </p:spPr>
        </p:pic>
        <p:sp>
          <p:nvSpPr>
            <p:cNvPr id="45" name="TextBox 44">
              <a:extLst>
                <a:ext uri="{FF2B5EF4-FFF2-40B4-BE49-F238E27FC236}">
                  <a16:creationId xmlns:a16="http://schemas.microsoft.com/office/drawing/2014/main" id="{30D8843F-7BF9-43EF-A555-14DEF1B4CEA0}"/>
                </a:ext>
              </a:extLst>
            </p:cNvPr>
            <p:cNvSpPr txBox="1"/>
            <p:nvPr/>
          </p:nvSpPr>
          <p:spPr>
            <a:xfrm>
              <a:off x="1671193" y="2577866"/>
              <a:ext cx="602896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Promptly clean kitchen counters and dispose of food debris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Keep food in air-tight containers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Clear outside doorways and windows of leaves and dirt</a:t>
              </a:r>
              <a:endParaRPr lang="en-US" sz="1600" dirty="0">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96CBB24E-72A6-4001-8BE8-1B913F2EAD19}"/>
              </a:ext>
            </a:extLst>
          </p:cNvPr>
          <p:cNvGrpSpPr/>
          <p:nvPr/>
        </p:nvGrpSpPr>
        <p:grpSpPr>
          <a:xfrm>
            <a:off x="474477" y="5179649"/>
            <a:ext cx="8331637" cy="1110596"/>
            <a:chOff x="474477" y="5304243"/>
            <a:chExt cx="8331637" cy="1011431"/>
          </a:xfrm>
        </p:grpSpPr>
        <p:sp>
          <p:nvSpPr>
            <p:cNvPr id="46" name="Rectangle: Rounded Corners 45">
              <a:extLst>
                <a:ext uri="{FF2B5EF4-FFF2-40B4-BE49-F238E27FC236}">
                  <a16:creationId xmlns:a16="http://schemas.microsoft.com/office/drawing/2014/main" id="{F74DE4B1-72A6-40AE-A4A5-40710DC6C3B3}"/>
                </a:ext>
              </a:extLst>
            </p:cNvPr>
            <p:cNvSpPr/>
            <p:nvPr/>
          </p:nvSpPr>
          <p:spPr bwMode="auto">
            <a:xfrm>
              <a:off x="830011" y="5304243"/>
              <a:ext cx="7620569" cy="1011431"/>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47" name="Oval 46">
              <a:extLst>
                <a:ext uri="{FF2B5EF4-FFF2-40B4-BE49-F238E27FC236}">
                  <a16:creationId xmlns:a16="http://schemas.microsoft.com/office/drawing/2014/main" id="{4CAB7FD8-0A22-4881-8C69-8B142828D6E3}"/>
                </a:ext>
              </a:extLst>
            </p:cNvPr>
            <p:cNvSpPr/>
            <p:nvPr/>
          </p:nvSpPr>
          <p:spPr bwMode="auto">
            <a:xfrm>
              <a:off x="474477" y="5304243"/>
              <a:ext cx="1120280" cy="10114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48" name="TextBox 47">
              <a:extLst>
                <a:ext uri="{FF2B5EF4-FFF2-40B4-BE49-F238E27FC236}">
                  <a16:creationId xmlns:a16="http://schemas.microsoft.com/office/drawing/2014/main" id="{74F8C4E7-0E48-41BE-B3A9-6F50D795F0EB}"/>
                </a:ext>
              </a:extLst>
            </p:cNvPr>
            <p:cNvSpPr txBox="1"/>
            <p:nvPr/>
          </p:nvSpPr>
          <p:spPr>
            <a:xfrm>
              <a:off x="1666933" y="5329452"/>
              <a:ext cx="7139181" cy="98103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Check your filters per directions by your PPV Partner</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Clean and monitor major appliances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Check and change batteries  for smoke/CO detectors per directions by your PPV Partner</a:t>
              </a:r>
            </a:p>
          </p:txBody>
        </p:sp>
        <p:pic>
          <p:nvPicPr>
            <p:cNvPr id="49" name="Graphic 48" descr="Network diagram">
              <a:extLst>
                <a:ext uri="{FF2B5EF4-FFF2-40B4-BE49-F238E27FC236}">
                  <a16:creationId xmlns:a16="http://schemas.microsoft.com/office/drawing/2014/main" id="{5AB3EA11-BE82-4CDF-8BED-7D8C2CAC4A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505" y="5378521"/>
              <a:ext cx="914400" cy="914400"/>
            </a:xfrm>
            <a:prstGeom prst="rect">
              <a:avLst/>
            </a:prstGeom>
          </p:spPr>
        </p:pic>
      </p:grpSp>
      <p:sp>
        <p:nvSpPr>
          <p:cNvPr id="27" name="Date Placeholder 8">
            <a:extLst>
              <a:ext uri="{FF2B5EF4-FFF2-40B4-BE49-F238E27FC236}">
                <a16:creationId xmlns:a16="http://schemas.microsoft.com/office/drawing/2014/main" id="{B5FA966B-6DF7-405A-A273-D1C9EA4C6EC3}"/>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29" name="Slide Number Placeholder 10">
            <a:extLst>
              <a:ext uri="{FF2B5EF4-FFF2-40B4-BE49-F238E27FC236}">
                <a16:creationId xmlns:a16="http://schemas.microsoft.com/office/drawing/2014/main" id="{52A481A9-C269-4429-8D81-64EAEA401D4F}"/>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14</a:t>
            </a:fld>
            <a:endParaRPr lang="en-US" dirty="0"/>
          </a:p>
        </p:txBody>
      </p:sp>
    </p:spTree>
    <p:extLst>
      <p:ext uri="{BB962C8B-B14F-4D97-AF65-F5344CB8AC3E}">
        <p14:creationId xmlns:p14="http://schemas.microsoft.com/office/powerpoint/2010/main" val="326974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37794" y="702183"/>
            <a:ext cx="7886700" cy="687514"/>
          </a:xfrm>
          <a:prstGeom prst="rect">
            <a:avLst/>
          </a:prstGeom>
        </p:spPr>
        <p:txBody>
          <a:bodyPr/>
          <a:lstStyle/>
          <a:p>
            <a:r>
              <a:rPr lang="en-US" dirty="0"/>
              <a:t>Window Safety Tips</a:t>
            </a:r>
          </a:p>
        </p:txBody>
      </p:sp>
      <p:sp>
        <p:nvSpPr>
          <p:cNvPr id="37" name="TextBox 36">
            <a:extLst>
              <a:ext uri="{FF2B5EF4-FFF2-40B4-BE49-F238E27FC236}">
                <a16:creationId xmlns:a16="http://schemas.microsoft.com/office/drawing/2014/main" id="{902124BC-02EB-4A35-A1E9-903E92EB50C8}"/>
              </a:ext>
            </a:extLst>
          </p:cNvPr>
          <p:cNvSpPr txBox="1"/>
          <p:nvPr/>
        </p:nvSpPr>
        <p:spPr>
          <a:xfrm>
            <a:off x="751691" y="1534098"/>
            <a:ext cx="7632849" cy="584775"/>
          </a:xfrm>
          <a:prstGeom prst="rect">
            <a:avLst/>
          </a:prstGeom>
          <a:solidFill>
            <a:srgbClr val="0A2240"/>
          </a:solidFill>
        </p:spPr>
        <p:txBody>
          <a:bodyPr wrap="square" rtlCol="0">
            <a:spAutoFit/>
          </a:bodyPr>
          <a:lstStyle/>
          <a:p>
            <a:pPr marL="100330" marR="0" algn="ctr">
              <a:spcBef>
                <a:spcPts val="300"/>
              </a:spcBef>
              <a:spcAft>
                <a:spcPts val="300"/>
              </a:spcAft>
            </a:pPr>
            <a:r>
              <a:rPr lang="en-US" sz="1600" i="1" kern="0" dirty="0">
                <a:solidFill>
                  <a:schemeClr val="bg1"/>
                </a:solidFill>
                <a:latin typeface="Segoe UI" panose="020B0502040204020203" pitchFamily="34" charset="0"/>
                <a:ea typeface="Arial" panose="020B0604020202020204" pitchFamily="34" charset="0"/>
                <a:cs typeface="Segoe UI" panose="020B0502040204020203" pitchFamily="34" charset="0"/>
              </a:rPr>
              <a:t>Windows are among the top </a:t>
            </a:r>
            <a:r>
              <a:rPr lang="en-US" sz="1600" b="1" i="1" kern="0" dirty="0">
                <a:solidFill>
                  <a:schemeClr val="bg1"/>
                </a:solidFill>
                <a:latin typeface="Segoe UI" panose="020B0502040204020203" pitchFamily="34" charset="0"/>
                <a:ea typeface="Arial" panose="020B0604020202020204" pitchFamily="34" charset="0"/>
                <a:cs typeface="Segoe UI" panose="020B0502040204020203" pitchFamily="34" charset="0"/>
              </a:rPr>
              <a:t>5 hidden hazards in the home. </a:t>
            </a:r>
            <a:r>
              <a:rPr lang="en-US" sz="1600" i="1" kern="0" dirty="0">
                <a:solidFill>
                  <a:schemeClr val="bg1"/>
                </a:solidFill>
                <a:latin typeface="Segoe UI" panose="020B0502040204020203" pitchFamily="34" charset="0"/>
                <a:ea typeface="Arial" panose="020B0604020202020204" pitchFamily="34" charset="0"/>
                <a:cs typeface="Segoe UI" panose="020B0502040204020203" pitchFamily="34" charset="0"/>
              </a:rPr>
              <a:t>Before opening a window, know the </a:t>
            </a:r>
            <a:r>
              <a:rPr lang="en-US" sz="1600" b="1" i="1" kern="0" dirty="0">
                <a:solidFill>
                  <a:schemeClr val="bg1"/>
                </a:solidFill>
                <a:latin typeface="Segoe UI" panose="020B0502040204020203" pitchFamily="34" charset="0"/>
                <a:ea typeface="Arial" panose="020B0604020202020204" pitchFamily="34" charset="0"/>
                <a:cs typeface="Segoe UI" panose="020B0502040204020203" pitchFamily="34" charset="0"/>
              </a:rPr>
              <a:t>risks they pose to children</a:t>
            </a:r>
            <a:endParaRPr lang="en-US" sz="1600" b="1" kern="0" dirty="0">
              <a:solidFill>
                <a:schemeClr val="bg1"/>
              </a:solidFill>
              <a:latin typeface="Segoe UI" panose="020B0502040204020203" pitchFamily="34" charset="0"/>
              <a:ea typeface="Arial" panose="020B060402020202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FDA7D24F-8B44-4D68-BB5A-4074DE7B1FC2}"/>
              </a:ext>
            </a:extLst>
          </p:cNvPr>
          <p:cNvSpPr txBox="1"/>
          <p:nvPr/>
        </p:nvSpPr>
        <p:spPr>
          <a:xfrm>
            <a:off x="619506" y="2454902"/>
            <a:ext cx="4189561" cy="3747180"/>
          </a:xfrm>
          <a:prstGeom prst="rect">
            <a:avLst/>
          </a:prstGeom>
          <a:noFill/>
        </p:spPr>
        <p:txBody>
          <a:bodyPr wrap="square" rtlCol="0">
            <a:spAutoFit/>
          </a:bodyPr>
          <a:lstStyle/>
          <a:p>
            <a:pPr>
              <a:spcAft>
                <a:spcPts val="300"/>
              </a:spcAft>
            </a:pPr>
            <a:r>
              <a:rPr lang="en-US" sz="1500" b="1" dirty="0">
                <a:latin typeface="Segoe UI" panose="020B0502040204020203" pitchFamily="34" charset="0"/>
                <a:cs typeface="Segoe UI" panose="020B0502040204020203" pitchFamily="34" charset="0"/>
              </a:rPr>
              <a:t>Window Safety Tips</a:t>
            </a:r>
          </a:p>
          <a:p>
            <a:pPr marL="342900" indent="-342900">
              <a:buFont typeface="Arial" panose="020B0604020202020204" pitchFamily="34" charset="0"/>
              <a:buChar char="•"/>
            </a:pPr>
            <a:r>
              <a:rPr lang="en-US" sz="1500" dirty="0">
                <a:latin typeface="Segoe UI" panose="020B0502040204020203" pitchFamily="34" charset="0"/>
                <a:cs typeface="Segoe UI" panose="020B0502040204020203" pitchFamily="34" charset="0"/>
              </a:rPr>
              <a:t>All windows above the first floor should have a </a:t>
            </a:r>
            <a:r>
              <a:rPr lang="en-US" sz="1500" i="1" dirty="0">
                <a:latin typeface="Segoe UI" panose="020B0502040204020203" pitchFamily="34" charset="0"/>
                <a:cs typeface="Segoe UI" panose="020B0502040204020203" pitchFamily="34" charset="0"/>
              </a:rPr>
              <a:t>Child Fall Hazard </a:t>
            </a:r>
            <a:r>
              <a:rPr lang="en-US" sz="1500" dirty="0">
                <a:latin typeface="Segoe UI" panose="020B0502040204020203" pitchFamily="34" charset="0"/>
                <a:cs typeface="Segoe UI" panose="020B0502040204020203" pitchFamily="34" charset="0"/>
              </a:rPr>
              <a:t>warning sticker</a:t>
            </a:r>
          </a:p>
          <a:p>
            <a:pPr marL="342900" indent="-342900">
              <a:buFont typeface="Arial" panose="020B0604020202020204" pitchFamily="34" charset="0"/>
              <a:buChar char="•"/>
            </a:pPr>
            <a:r>
              <a:rPr lang="en-US" sz="1500" dirty="0">
                <a:latin typeface="Segoe UI" panose="020B0502040204020203" pitchFamily="34" charset="0"/>
                <a:cs typeface="Segoe UI" panose="020B0502040204020203" pitchFamily="34" charset="0"/>
              </a:rPr>
              <a:t>Do not rely on screens to prevent a window fall</a:t>
            </a:r>
          </a:p>
          <a:p>
            <a:pPr marL="342900" indent="-342900">
              <a:buFont typeface="Arial" panose="020B0604020202020204" pitchFamily="34" charset="0"/>
              <a:buChar char="•"/>
            </a:pPr>
            <a:r>
              <a:rPr lang="en-US" sz="1500" dirty="0">
                <a:latin typeface="Segoe UI" panose="020B0502040204020203" pitchFamily="34" charset="0"/>
                <a:cs typeface="Segoe UI" panose="020B0502040204020203" pitchFamily="34" charset="0"/>
              </a:rPr>
              <a:t>Only open windows that are out of reach if you need ventilation</a:t>
            </a:r>
          </a:p>
          <a:p>
            <a:pPr>
              <a:spcBef>
                <a:spcPts val="900"/>
              </a:spcBef>
              <a:spcAft>
                <a:spcPts val="300"/>
              </a:spcAft>
            </a:pPr>
            <a:r>
              <a:rPr lang="en-US" sz="1500" b="1" dirty="0">
                <a:latin typeface="Segoe UI" panose="020B0502040204020203" pitchFamily="34" charset="0"/>
                <a:cs typeface="Segoe UI" panose="020B0502040204020203" pitchFamily="34" charset="0"/>
              </a:rPr>
              <a:t>Child Safety Tips</a:t>
            </a:r>
          </a:p>
          <a:p>
            <a:pPr marL="347472" indent="-347472">
              <a:buFont typeface="Arial" panose="020B0604020202020204" pitchFamily="34" charset="0"/>
              <a:buChar char="•"/>
            </a:pPr>
            <a:r>
              <a:rPr lang="en-US" sz="1500" dirty="0">
                <a:latin typeface="Segoe UI" panose="020B0502040204020203" pitchFamily="34" charset="0"/>
                <a:cs typeface="Segoe UI" panose="020B0502040204020203" pitchFamily="34" charset="0"/>
              </a:rPr>
              <a:t>Encourage children to play in the center of the room and away from open windows</a:t>
            </a:r>
          </a:p>
          <a:p>
            <a:pPr marL="347472" indent="-347472">
              <a:buFont typeface="Arial" panose="020B0604020202020204" pitchFamily="34" charset="0"/>
              <a:buChar char="•"/>
            </a:pPr>
            <a:r>
              <a:rPr lang="en-US" sz="1500" dirty="0">
                <a:latin typeface="Segoe UI" panose="020B0502040204020203" pitchFamily="34" charset="0"/>
                <a:cs typeface="Segoe UI" panose="020B0502040204020203" pitchFamily="34" charset="0"/>
              </a:rPr>
              <a:t>Pay close attention to furniture, or anything children can climb near open windows</a:t>
            </a:r>
          </a:p>
          <a:p>
            <a:pPr marL="347472" indent="-347472">
              <a:buFont typeface="Arial" panose="020B0604020202020204" pitchFamily="34" charset="0"/>
              <a:buChar char="•"/>
            </a:pPr>
            <a:r>
              <a:rPr lang="en-US" sz="1500" dirty="0">
                <a:latin typeface="Segoe UI" panose="020B0502040204020203" pitchFamily="34" charset="0"/>
                <a:cs typeface="Segoe UI" panose="020B0502040204020203" pitchFamily="34" charset="0"/>
              </a:rPr>
              <a:t>Keep corded blinds as short as possible to keep them out of the hands of small children</a:t>
            </a:r>
          </a:p>
        </p:txBody>
      </p:sp>
      <p:grpSp>
        <p:nvGrpSpPr>
          <p:cNvPr id="38" name="Group 37">
            <a:extLst>
              <a:ext uri="{FF2B5EF4-FFF2-40B4-BE49-F238E27FC236}">
                <a16:creationId xmlns:a16="http://schemas.microsoft.com/office/drawing/2014/main" id="{A1035F8B-E97B-4BFB-BAE9-FC33F4FC4E8D}"/>
              </a:ext>
            </a:extLst>
          </p:cNvPr>
          <p:cNvGrpSpPr/>
          <p:nvPr/>
        </p:nvGrpSpPr>
        <p:grpSpPr>
          <a:xfrm>
            <a:off x="4892040" y="2454902"/>
            <a:ext cx="3623310" cy="2427994"/>
            <a:chOff x="4572000" y="2454902"/>
            <a:chExt cx="4572000" cy="3048000"/>
          </a:xfrm>
        </p:grpSpPr>
        <p:pic>
          <p:nvPicPr>
            <p:cNvPr id="1026" name="Picture 2" descr="See the source image">
              <a:extLst>
                <a:ext uri="{FF2B5EF4-FFF2-40B4-BE49-F238E27FC236}">
                  <a16:creationId xmlns:a16="http://schemas.microsoft.com/office/drawing/2014/main" id="{74CEAF6C-84D8-420F-AB47-BE1C18D284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54902"/>
              <a:ext cx="4572000" cy="304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C5B3E9FE-DB20-4293-AB4D-E8C87A652327}"/>
                </a:ext>
              </a:extLst>
            </p:cNvPr>
            <p:cNvPicPr>
              <a:picLocks noChangeAspect="1"/>
            </p:cNvPicPr>
            <p:nvPr/>
          </p:nvPicPr>
          <p:blipFill>
            <a:blip r:embed="rId4"/>
            <a:stretch>
              <a:fillRect/>
            </a:stretch>
          </p:blipFill>
          <p:spPr>
            <a:xfrm>
              <a:off x="7317088" y="3600438"/>
              <a:ext cx="666784" cy="469924"/>
            </a:xfrm>
            <a:prstGeom prst="rect">
              <a:avLst/>
            </a:prstGeom>
            <a:ln>
              <a:solidFill>
                <a:schemeClr val="tx1"/>
              </a:solidFill>
            </a:ln>
          </p:spPr>
        </p:pic>
      </p:grpSp>
      <p:sp>
        <p:nvSpPr>
          <p:cNvPr id="42" name="TextBox 41">
            <a:extLst>
              <a:ext uri="{FF2B5EF4-FFF2-40B4-BE49-F238E27FC236}">
                <a16:creationId xmlns:a16="http://schemas.microsoft.com/office/drawing/2014/main" id="{81F77319-C738-4FDB-BCA2-51199162EEA2}"/>
              </a:ext>
            </a:extLst>
          </p:cNvPr>
          <p:cNvSpPr txBox="1"/>
          <p:nvPr/>
        </p:nvSpPr>
        <p:spPr>
          <a:xfrm>
            <a:off x="4892040" y="4899915"/>
            <a:ext cx="3632454" cy="1384995"/>
          </a:xfrm>
          <a:prstGeom prst="rect">
            <a:avLst/>
          </a:prstGeom>
          <a:noFill/>
        </p:spPr>
        <p:txBody>
          <a:bodyPr wrap="square" rtlCol="0">
            <a:spAutoFit/>
          </a:bodyPr>
          <a:lstStyle/>
          <a:p>
            <a:pPr algn="ctr"/>
            <a:r>
              <a:rPr lang="en-US" sz="1400" i="1" dirty="0">
                <a:effectLst/>
                <a:latin typeface="Segoe UI" panose="020B0502040204020203" pitchFamily="34" charset="0"/>
                <a:ea typeface="Calibri" panose="020F0502020204030204" pitchFamily="34" charset="0"/>
                <a:cs typeface="Segoe UI" panose="020B0502040204020203" pitchFamily="34" charset="0"/>
              </a:rPr>
              <a:t>PPV Partners and MHOs are currently working towards installing safety measures to windows with sill heights of </a:t>
            </a:r>
            <a:r>
              <a:rPr lang="en-US" sz="1400" b="1" i="1" u="sng" dirty="0">
                <a:effectLst/>
                <a:latin typeface="Segoe UI" panose="020B0502040204020203" pitchFamily="34" charset="0"/>
                <a:ea typeface="Calibri" panose="020F0502020204030204" pitchFamily="34" charset="0"/>
                <a:cs typeface="Segoe UI" panose="020B0502040204020203" pitchFamily="34" charset="0"/>
              </a:rPr>
              <a:t>24 inches or lower</a:t>
            </a:r>
            <a:r>
              <a:rPr lang="en-US" sz="1400" i="1" dirty="0">
                <a:effectLst/>
                <a:latin typeface="Segoe UI" panose="020B0502040204020203" pitchFamily="34" charset="0"/>
                <a:ea typeface="Calibri" panose="020F0502020204030204" pitchFamily="34" charset="0"/>
                <a:cs typeface="Segoe UI" panose="020B0502040204020203" pitchFamily="34" charset="0"/>
              </a:rPr>
              <a:t> in </a:t>
            </a:r>
            <a:r>
              <a:rPr lang="en-US" sz="1400" i="1" dirty="0">
                <a:latin typeface="Segoe UI" panose="020B0502040204020203" pitchFamily="34" charset="0"/>
                <a:ea typeface="Calibri" panose="020F0502020204030204" pitchFamily="34" charset="0"/>
                <a:cs typeface="Segoe UI" panose="020B0502040204020203" pitchFamily="34" charset="0"/>
              </a:rPr>
              <a:t>homes. </a:t>
            </a:r>
            <a:r>
              <a:rPr lang="en-US" sz="1400" b="1" i="1" dirty="0">
                <a:latin typeface="Segoe UI" panose="020B0502040204020203" pitchFamily="34" charset="0"/>
                <a:ea typeface="Calibri" panose="020F0502020204030204" pitchFamily="34" charset="0"/>
                <a:cs typeface="Segoe UI" panose="020B0502040204020203" pitchFamily="34" charset="0"/>
              </a:rPr>
              <a:t>Windows with sill heights higher than 24 inches may not have secondary safety devices</a:t>
            </a:r>
            <a:endParaRPr lang="en-US" sz="1400" b="1" i="1" dirty="0">
              <a:latin typeface="Segoe UI" panose="020B0502040204020203" pitchFamily="34" charset="0"/>
              <a:cs typeface="Segoe UI" panose="020B0502040204020203" pitchFamily="34" charset="0"/>
            </a:endParaRPr>
          </a:p>
        </p:txBody>
      </p:sp>
      <p:sp>
        <p:nvSpPr>
          <p:cNvPr id="12" name="Date Placeholder 8">
            <a:extLst>
              <a:ext uri="{FF2B5EF4-FFF2-40B4-BE49-F238E27FC236}">
                <a16:creationId xmlns:a16="http://schemas.microsoft.com/office/drawing/2014/main" id="{85F294BC-F95D-4C95-A92B-541F06F64127}"/>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14" name="Slide Number Placeholder 10">
            <a:extLst>
              <a:ext uri="{FF2B5EF4-FFF2-40B4-BE49-F238E27FC236}">
                <a16:creationId xmlns:a16="http://schemas.microsoft.com/office/drawing/2014/main" id="{FE122AC3-68CB-4B44-BD2E-4428E2FF2AC8}"/>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15</a:t>
            </a:fld>
            <a:endParaRPr lang="en-US" dirty="0"/>
          </a:p>
        </p:txBody>
      </p:sp>
    </p:spTree>
    <p:extLst>
      <p:ext uri="{BB962C8B-B14F-4D97-AF65-F5344CB8AC3E}">
        <p14:creationId xmlns:p14="http://schemas.microsoft.com/office/powerpoint/2010/main" val="2022968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Maintenance Issues</a:t>
            </a:r>
          </a:p>
        </p:txBody>
      </p:sp>
      <p:sp>
        <p:nvSpPr>
          <p:cNvPr id="16" name="Content Placeholder 2">
            <a:extLst>
              <a:ext uri="{FF2B5EF4-FFF2-40B4-BE49-F238E27FC236}">
                <a16:creationId xmlns:a16="http://schemas.microsoft.com/office/drawing/2014/main" id="{E00A967F-765C-44C0-BB0E-9085E04A434C}"/>
              </a:ext>
            </a:extLst>
          </p:cNvPr>
          <p:cNvSpPr txBox="1">
            <a:spLocks/>
          </p:cNvSpPr>
          <p:nvPr/>
        </p:nvSpPr>
        <p:spPr>
          <a:xfrm>
            <a:off x="628650" y="1514660"/>
            <a:ext cx="3765524" cy="3746338"/>
          </a:xfrm>
          <a:solidFill>
            <a:schemeClr val="accent2"/>
          </a:solidFill>
          <a:ln>
            <a:solidFill>
              <a:schemeClr val="tx1"/>
            </a:solid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1500" b="1" dirty="0">
                <a:latin typeface="Segoe UI" panose="020B0502040204020203" pitchFamily="34" charset="0"/>
                <a:cs typeface="Segoe UI" panose="020B0502040204020203" pitchFamily="34" charset="0"/>
              </a:rPr>
              <a:t>How to Report Maintenance Issues</a:t>
            </a:r>
          </a:p>
          <a:p>
            <a:r>
              <a:rPr lang="en-US" sz="1500" dirty="0">
                <a:latin typeface="Segoe UI" panose="020B0502040204020203" pitchFamily="34" charset="0"/>
                <a:cs typeface="Segoe UI" panose="020B0502040204020203" pitchFamily="34" charset="0"/>
              </a:rPr>
              <a:t>Report maintenance issues (maintenance emergencies, trouble calls, safety concerns, compliance issues) right away by contacting your PPV Partner</a:t>
            </a:r>
          </a:p>
          <a:p>
            <a:r>
              <a:rPr lang="en-US" sz="1500" dirty="0">
                <a:latin typeface="Segoe UI" panose="020B0502040204020203" pitchFamily="34" charset="0"/>
                <a:cs typeface="Segoe UI" panose="020B0502040204020203" pitchFamily="34" charset="0"/>
              </a:rPr>
              <a:t>For an emergency, urgent, and routine  maintenance, call: </a:t>
            </a:r>
            <a:r>
              <a:rPr lang="en-US" sz="1500" b="1" i="1" dirty="0">
                <a:latin typeface="Segoe UI" panose="020B0502040204020203" pitchFamily="34" charset="0"/>
                <a:cs typeface="Segoe UI" panose="020B0502040204020203" pitchFamily="34" charset="0"/>
              </a:rPr>
              <a:t>877-509-2424</a:t>
            </a:r>
          </a:p>
          <a:p>
            <a:r>
              <a:rPr lang="en-US" sz="1500" dirty="0">
                <a:latin typeface="Segoe UI" panose="020B0502040204020203" pitchFamily="34" charset="0"/>
                <a:cs typeface="Segoe UI" panose="020B0502040204020203" pitchFamily="34" charset="0"/>
              </a:rPr>
              <a:t>Web Portal: </a:t>
            </a:r>
            <a:r>
              <a:rPr lang="en-US" sz="1200" b="1" dirty="0">
                <a:solidFill>
                  <a:srgbClr val="C00000"/>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https://www.rentcafe.com/residentservices/</a:t>
            </a:r>
            <a:r>
              <a:rPr lang="en-US" sz="1200" b="1" i="1" dirty="0">
                <a:solidFill>
                  <a:srgbClr val="C00000"/>
                </a:solidFill>
                <a:latin typeface="Segoe UI" panose="020B0502040204020203" pitchFamily="34" charset="0"/>
                <a:cs typeface="Segoe UI" panose="020B0502040204020203" pitchFamily="34" charset="0"/>
              </a:rPr>
              <a:t>Atlantic-marine-corps-communities_at_tri_command/userlogin.aspx</a:t>
            </a:r>
            <a:endParaRPr lang="en-US" sz="1200" b="1" dirty="0">
              <a:solidFill>
                <a:srgbClr val="C00000"/>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D16DCA2D-D550-4F04-A1B9-2CB3F4D5FE9F}"/>
              </a:ext>
            </a:extLst>
          </p:cNvPr>
          <p:cNvSpPr txBox="1"/>
          <p:nvPr/>
        </p:nvSpPr>
        <p:spPr>
          <a:xfrm>
            <a:off x="657225" y="6014344"/>
            <a:ext cx="7829551" cy="523220"/>
          </a:xfrm>
          <a:prstGeom prst="rect">
            <a:avLst/>
          </a:prstGeom>
          <a:solidFill>
            <a:srgbClr val="0A2240"/>
          </a:solidFill>
        </p:spPr>
        <p:txBody>
          <a:bodyPr wrap="square" rtlCol="0">
            <a:spAutoFit/>
          </a:bodyPr>
          <a:lstStyle/>
          <a:p>
            <a:pPr algn="ctr">
              <a:defRPr/>
            </a:pPr>
            <a:r>
              <a:rPr lang="en-US" sz="1400" b="1" i="1" dirty="0">
                <a:solidFill>
                  <a:schemeClr val="bg1"/>
                </a:solidFill>
                <a:latin typeface="Segoe UI" panose="020B0502040204020203" pitchFamily="34" charset="0"/>
                <a:cs typeface="Segoe UI" panose="020B0502040204020203" pitchFamily="34" charset="0"/>
              </a:rPr>
              <a:t>Contact your PPV Partner if you have concerns on maintenance, work orders, repairs, or services</a:t>
            </a:r>
          </a:p>
        </p:txBody>
      </p:sp>
      <p:sp>
        <p:nvSpPr>
          <p:cNvPr id="18" name="Content Placeholder 2">
            <a:extLst>
              <a:ext uri="{FF2B5EF4-FFF2-40B4-BE49-F238E27FC236}">
                <a16:creationId xmlns:a16="http://schemas.microsoft.com/office/drawing/2014/main" id="{51B0D0C9-13E0-4F9A-9405-B7F6D4481693}"/>
              </a:ext>
            </a:extLst>
          </p:cNvPr>
          <p:cNvSpPr txBox="1">
            <a:spLocks/>
          </p:cNvSpPr>
          <p:nvPr/>
        </p:nvSpPr>
        <p:spPr>
          <a:xfrm>
            <a:off x="4572000" y="1499670"/>
            <a:ext cx="3914776" cy="3746338"/>
          </a:xfrm>
          <a:ln>
            <a:solidFill>
              <a:schemeClr val="tx1"/>
            </a:solidFill>
          </a:ln>
        </p:spPr>
        <p:txBody>
          <a:bodyPr/>
          <a:lstStyle>
            <a:lvl1pPr marL="342900" indent="-342900" algn="l" rtl="0" eaLnBrk="1" fontAlgn="base" hangingPunct="1">
              <a:spcBef>
                <a:spcPct val="20000"/>
              </a:spcBef>
              <a:spcAft>
                <a:spcPct val="0"/>
              </a:spcAft>
              <a:buClr>
                <a:srgbClr val="FF0000"/>
              </a:buClr>
              <a:buFont typeface="Wingdings 2" pitchFamily="18" charset="2"/>
              <a:buChar char="è"/>
              <a:defRPr sz="18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Font typeface="Wingdings" pitchFamily="2" charset="2"/>
              <a:buChar char="²"/>
              <a:defRPr sz="1800">
                <a:solidFill>
                  <a:schemeClr val="tx1"/>
                </a:solidFill>
                <a:latin typeface="+mn-lt"/>
                <a:cs typeface="+mn-cs"/>
              </a:defRPr>
            </a:lvl2pPr>
            <a:lvl3pPr marL="971550" indent="-171450" algn="l" rtl="0" eaLnBrk="1" fontAlgn="base" hangingPunct="1">
              <a:spcBef>
                <a:spcPct val="20000"/>
              </a:spcBef>
              <a:spcAft>
                <a:spcPct val="0"/>
              </a:spcAft>
              <a:buFont typeface="Wingdings" pitchFamily="2" charset="2"/>
              <a:buChar char="§"/>
              <a:defRPr sz="18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marL="0" indent="0" algn="ctr">
              <a:buClrTx/>
              <a:buFont typeface="Wingdings 2" pitchFamily="18" charset="2"/>
              <a:buNone/>
            </a:pPr>
            <a:r>
              <a:rPr lang="en-US" sz="1500" b="1" kern="0" dirty="0">
                <a:latin typeface="Segoe UI" panose="020B0502040204020203" pitchFamily="34" charset="0"/>
                <a:cs typeface="Segoe UI" panose="020B0502040204020203" pitchFamily="34" charset="0"/>
              </a:rPr>
              <a:t>Submitting and Tracking Work Orders</a:t>
            </a:r>
          </a:p>
          <a:p>
            <a:pPr>
              <a:buClr>
                <a:schemeClr val="tx1"/>
              </a:buClr>
              <a:buFont typeface="Arial" panose="020B0604020202020204" pitchFamily="34" charset="0"/>
              <a:buChar char="•"/>
            </a:pPr>
            <a:r>
              <a:rPr lang="en-US" sz="1500" b="1" i="1" dirty="0">
                <a:solidFill>
                  <a:srgbClr val="AA182C"/>
                </a:solidFill>
                <a:latin typeface="Segoe UI" panose="020B0502040204020203" pitchFamily="34" charset="0"/>
                <a:cs typeface="Segoe UI" panose="020B0502040204020203" pitchFamily="34" charset="0"/>
              </a:rPr>
              <a:t>RENTCafe.com helps you save time and manage your new rental effortlessly, from anywhere. Log into your Resident Portal, make and keep track of rent payments, maintenance request, and lease renewals.</a:t>
            </a:r>
          </a:p>
          <a:p>
            <a:pPr>
              <a:buClr>
                <a:schemeClr val="tx1"/>
              </a:buClr>
              <a:buFont typeface="Arial" panose="020B0604020202020204" pitchFamily="34" charset="0"/>
              <a:buChar char="•"/>
            </a:pPr>
            <a:r>
              <a:rPr lang="en-US" sz="1500" b="1" i="1" dirty="0">
                <a:solidFill>
                  <a:srgbClr val="AA182C"/>
                </a:solidFill>
                <a:latin typeface="Segoe UI" panose="020B0502040204020203" pitchFamily="34" charset="0"/>
                <a:cs typeface="Segoe UI" panose="020B0502040204020203" pitchFamily="34" charset="0"/>
              </a:rPr>
              <a:t>Submit routine service request and view current work order status.</a:t>
            </a:r>
          </a:p>
          <a:p>
            <a:pPr marL="0" indent="0" algn="ctr">
              <a:buFont typeface="Wingdings 2" pitchFamily="18" charset="2"/>
              <a:buNone/>
            </a:pPr>
            <a:endParaRPr lang="en-US" sz="1500" kern="0" dirty="0">
              <a:latin typeface="Calibri" panose="020F0502020204030204" pitchFamily="34" charset="0"/>
              <a:cs typeface="Calibri" panose="020F0502020204030204" pitchFamily="34" charset="0"/>
            </a:endParaRPr>
          </a:p>
          <a:p>
            <a:pPr marL="0" indent="0" algn="ctr">
              <a:buFont typeface="Wingdings 2" pitchFamily="18" charset="2"/>
              <a:buNone/>
            </a:pPr>
            <a:endParaRPr lang="en-US" sz="1500" kern="0" dirty="0">
              <a:latin typeface="Calibri" panose="020F0502020204030204" pitchFamily="34" charset="0"/>
              <a:cs typeface="Calibri" panose="020F0502020204030204" pitchFamily="34" charset="0"/>
            </a:endParaRPr>
          </a:p>
        </p:txBody>
      </p:sp>
      <p:sp>
        <p:nvSpPr>
          <p:cNvPr id="9" name="Date Placeholder 8">
            <a:extLst>
              <a:ext uri="{FF2B5EF4-FFF2-40B4-BE49-F238E27FC236}">
                <a16:creationId xmlns:a16="http://schemas.microsoft.com/office/drawing/2014/main" id="{2ECDD185-B1E3-4C92-ACB9-9198797C17C7}"/>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11" name="Slide Number Placeholder 10">
            <a:extLst>
              <a:ext uri="{FF2B5EF4-FFF2-40B4-BE49-F238E27FC236}">
                <a16:creationId xmlns:a16="http://schemas.microsoft.com/office/drawing/2014/main" id="{0C56677C-9C9A-433E-8FE8-998753563598}"/>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16</a:t>
            </a:fld>
            <a:endParaRPr lang="en-US" dirty="0"/>
          </a:p>
        </p:txBody>
      </p:sp>
    </p:spTree>
    <p:extLst>
      <p:ext uri="{BB962C8B-B14F-4D97-AF65-F5344CB8AC3E}">
        <p14:creationId xmlns:p14="http://schemas.microsoft.com/office/powerpoint/2010/main" val="889506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Types of Service Calls</a:t>
            </a:r>
          </a:p>
        </p:txBody>
      </p:sp>
      <p:graphicFrame>
        <p:nvGraphicFramePr>
          <p:cNvPr id="6" name="Table 6">
            <a:extLst>
              <a:ext uri="{FF2B5EF4-FFF2-40B4-BE49-F238E27FC236}">
                <a16:creationId xmlns:a16="http://schemas.microsoft.com/office/drawing/2014/main" id="{BC114E25-6C3C-4D9C-B948-69FEF6A496E9}"/>
              </a:ext>
            </a:extLst>
          </p:cNvPr>
          <p:cNvGraphicFramePr>
            <a:graphicFrameLocks noGrp="1"/>
          </p:cNvGraphicFramePr>
          <p:nvPr>
            <p:extLst>
              <p:ext uri="{D42A27DB-BD31-4B8C-83A1-F6EECF244321}">
                <p14:modId xmlns:p14="http://schemas.microsoft.com/office/powerpoint/2010/main" val="3401304343"/>
              </p:ext>
            </p:extLst>
          </p:nvPr>
        </p:nvGraphicFramePr>
        <p:xfrm>
          <a:off x="532509" y="1704485"/>
          <a:ext cx="8139905" cy="4558089"/>
        </p:xfrm>
        <a:graphic>
          <a:graphicData uri="http://schemas.openxmlformats.org/drawingml/2006/table">
            <a:tbl>
              <a:tblPr firstRow="1" bandRow="1">
                <a:tableStyleId>{5C22544A-7EE6-4342-B048-85BDC9FD1C3A}</a:tableStyleId>
              </a:tblPr>
              <a:tblGrid>
                <a:gridCol w="1364265">
                  <a:extLst>
                    <a:ext uri="{9D8B030D-6E8A-4147-A177-3AD203B41FA5}">
                      <a16:colId xmlns:a16="http://schemas.microsoft.com/office/drawing/2014/main" val="3211702515"/>
                    </a:ext>
                  </a:extLst>
                </a:gridCol>
                <a:gridCol w="2175491">
                  <a:extLst>
                    <a:ext uri="{9D8B030D-6E8A-4147-A177-3AD203B41FA5}">
                      <a16:colId xmlns:a16="http://schemas.microsoft.com/office/drawing/2014/main" val="4269860109"/>
                    </a:ext>
                  </a:extLst>
                </a:gridCol>
                <a:gridCol w="2541181">
                  <a:extLst>
                    <a:ext uri="{9D8B030D-6E8A-4147-A177-3AD203B41FA5}">
                      <a16:colId xmlns:a16="http://schemas.microsoft.com/office/drawing/2014/main" val="2925283393"/>
                    </a:ext>
                  </a:extLst>
                </a:gridCol>
                <a:gridCol w="2058968">
                  <a:extLst>
                    <a:ext uri="{9D8B030D-6E8A-4147-A177-3AD203B41FA5}">
                      <a16:colId xmlns:a16="http://schemas.microsoft.com/office/drawing/2014/main" val="547047540"/>
                    </a:ext>
                  </a:extLst>
                </a:gridCol>
              </a:tblGrid>
              <a:tr h="561537">
                <a:tc>
                  <a:txBody>
                    <a:bodyPr/>
                    <a:lstStyle/>
                    <a:p>
                      <a:pPr algn="ctr"/>
                      <a:r>
                        <a:rPr lang="en-US" sz="1500" dirty="0">
                          <a:latin typeface="Segoe UI" panose="020B0502040204020203" pitchFamily="34" charset="0"/>
                          <a:cs typeface="Segoe UI" panose="020B0502040204020203" pitchFamily="34" charset="0"/>
                        </a:rPr>
                        <a:t>Type of Service Call</a:t>
                      </a:r>
                    </a:p>
                  </a:txBody>
                  <a:tcPr anchor="ctr">
                    <a:solidFill>
                      <a:srgbClr val="0A2240"/>
                    </a:solidFill>
                  </a:tcPr>
                </a:tc>
                <a:tc>
                  <a:txBody>
                    <a:bodyPr/>
                    <a:lstStyle/>
                    <a:p>
                      <a:pPr algn="ctr"/>
                      <a:r>
                        <a:rPr lang="en-US" sz="1500" dirty="0">
                          <a:latin typeface="Segoe UI" panose="020B0502040204020203" pitchFamily="34" charset="0"/>
                          <a:cs typeface="Segoe UI" panose="020B0502040204020203" pitchFamily="34" charset="0"/>
                        </a:rPr>
                        <a:t>Description</a:t>
                      </a:r>
                    </a:p>
                  </a:txBody>
                  <a:tcPr anchor="ctr">
                    <a:solidFill>
                      <a:srgbClr val="0A2240"/>
                    </a:solidFill>
                  </a:tcPr>
                </a:tc>
                <a:tc>
                  <a:txBody>
                    <a:bodyPr/>
                    <a:lstStyle/>
                    <a:p>
                      <a:pPr algn="ctr"/>
                      <a:r>
                        <a:rPr lang="en-US" sz="1500" dirty="0">
                          <a:latin typeface="Segoe UI" panose="020B0502040204020203" pitchFamily="34" charset="0"/>
                          <a:cs typeface="Segoe UI" panose="020B0502040204020203" pitchFamily="34" charset="0"/>
                        </a:rPr>
                        <a:t>Examples</a:t>
                      </a:r>
                    </a:p>
                  </a:txBody>
                  <a:tcPr anchor="ctr">
                    <a:solidFill>
                      <a:srgbClr val="0A2240"/>
                    </a:solidFill>
                  </a:tcPr>
                </a:tc>
                <a:tc>
                  <a:txBody>
                    <a:bodyPr/>
                    <a:lstStyle/>
                    <a:p>
                      <a:pPr algn="ctr"/>
                      <a:r>
                        <a:rPr lang="en-US" sz="1500" dirty="0">
                          <a:latin typeface="Segoe UI" panose="020B0502040204020203" pitchFamily="34" charset="0"/>
                          <a:cs typeface="Segoe UI" panose="020B0502040204020203" pitchFamily="34" charset="0"/>
                        </a:rPr>
                        <a:t>Response Time</a:t>
                      </a:r>
                    </a:p>
                  </a:txBody>
                  <a:tcPr anchor="ctr">
                    <a:solidFill>
                      <a:srgbClr val="0A2240"/>
                    </a:solidFill>
                  </a:tcPr>
                </a:tc>
                <a:extLst>
                  <a:ext uri="{0D108BD9-81ED-4DB2-BD59-A6C34878D82A}">
                    <a16:rowId xmlns:a16="http://schemas.microsoft.com/office/drawing/2014/main" val="3868215212"/>
                  </a:ext>
                </a:extLst>
              </a:tr>
              <a:tr h="1622219">
                <a:tc>
                  <a:txBody>
                    <a:bodyPr/>
                    <a:lstStyle/>
                    <a:p>
                      <a:pPr algn="ctr"/>
                      <a:r>
                        <a:rPr lang="en-US" sz="1400" b="1" dirty="0">
                          <a:latin typeface="Segoe UI" panose="020B0502040204020203" pitchFamily="34" charset="0"/>
                          <a:cs typeface="Segoe UI" panose="020B0502040204020203" pitchFamily="34" charset="0"/>
                        </a:rPr>
                        <a:t>Emergency</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Critical safety, life threatening issues</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Resident with a medical requirement for stable temp levels</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Gas leaks</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Fire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Power outage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Sewage back-up</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Flood</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No</a:t>
                      </a:r>
                      <a:r>
                        <a:rPr lang="en-US" sz="1400" baseline="0" dirty="0">
                          <a:latin typeface="Segoe UI" panose="020B0502040204020203" pitchFamily="34" charset="0"/>
                          <a:cs typeface="Segoe UI" panose="020B0502040204020203" pitchFamily="34" charset="0"/>
                        </a:rPr>
                        <a:t> toilet available for use</a:t>
                      </a:r>
                    </a:p>
                    <a:p>
                      <a:pPr marL="256032" marR="0" lvl="0"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Segoe UI" panose="020B0502040204020203" pitchFamily="34" charset="0"/>
                          <a:cs typeface="Segoe UI" panose="020B0502040204020203" pitchFamily="34" charset="0"/>
                        </a:rPr>
                        <a:t>Refrigerator inoperable</a:t>
                      </a:r>
                    </a:p>
                  </a:txBody>
                  <a:tcPr anchor="ctr">
                    <a:solidFill>
                      <a:srgbClr val="D9D9D9"/>
                    </a:solidFill>
                  </a:tcPr>
                </a:tc>
                <a:tc>
                  <a:txBody>
                    <a:bodyPr/>
                    <a:lstStyle/>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30-minute initial response</a:t>
                      </a:r>
                    </a:p>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1 day to complete emergency work</a:t>
                      </a:r>
                    </a:p>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Available 24/7/365</a:t>
                      </a:r>
                    </a:p>
                  </a:txBody>
                  <a:tcPr anchor="ctr">
                    <a:solidFill>
                      <a:srgbClr val="D9D9D9"/>
                    </a:solidFill>
                  </a:tcPr>
                </a:tc>
                <a:extLst>
                  <a:ext uri="{0D108BD9-81ED-4DB2-BD59-A6C34878D82A}">
                    <a16:rowId xmlns:a16="http://schemas.microsoft.com/office/drawing/2014/main" val="2906998192"/>
                  </a:ext>
                </a:extLst>
              </a:tr>
              <a:tr h="1403843">
                <a:tc>
                  <a:txBody>
                    <a:bodyPr/>
                    <a:lstStyle/>
                    <a:p>
                      <a:pPr algn="ctr"/>
                      <a:r>
                        <a:rPr lang="en-US" sz="1400" b="1" dirty="0">
                          <a:latin typeface="Segoe UI" panose="020B0502040204020203" pitchFamily="34" charset="0"/>
                          <a:cs typeface="Segoe UI" panose="020B0502040204020203" pitchFamily="34" charset="0"/>
                        </a:rPr>
                        <a:t>Urgent</a:t>
                      </a:r>
                    </a:p>
                  </a:txBody>
                  <a:tcPr anchor="ctr">
                    <a:solidFill>
                      <a:srgbClr val="D9D9D9"/>
                    </a:solidFill>
                  </a:tcPr>
                </a:tc>
                <a:tc>
                  <a:txBody>
                    <a:bodyPr/>
                    <a:lstStyle/>
                    <a:p>
                      <a:pPr marL="256032" marR="0" lvl="0"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Habitability issues</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Broken window</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Garage door inoperable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Kitchen sink back-up</a:t>
                      </a:r>
                    </a:p>
                    <a:p>
                      <a:pPr marL="256032" indent="-22860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Lights flickering or non-working light-fixtures</a:t>
                      </a:r>
                    </a:p>
                    <a:p>
                      <a:pPr marL="256032" indent="-22860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Presence of mold/mildew</a:t>
                      </a:r>
                    </a:p>
                  </a:txBody>
                  <a:tcPr anchor="ctr">
                    <a:solidFill>
                      <a:srgbClr val="D9D9D9"/>
                    </a:solidFill>
                  </a:tcPr>
                </a:tc>
                <a:tc>
                  <a:txBody>
                    <a:bodyPr/>
                    <a:lstStyle/>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4-hour initial response</a:t>
                      </a:r>
                    </a:p>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1 business day to complete work</a:t>
                      </a:r>
                    </a:p>
                    <a:p>
                      <a:pPr marL="256032" indent="-228600"/>
                      <a:endParaRPr lang="en-US" sz="1400" strike="noStrike" dirty="0">
                        <a:solidFill>
                          <a:schemeClr val="tx1"/>
                        </a:solidFill>
                        <a:latin typeface="Segoe UI" panose="020B0502040204020203" pitchFamily="34" charset="0"/>
                        <a:cs typeface="Segoe UI" panose="020B0502040204020203" pitchFamily="34" charset="0"/>
                      </a:endParaRPr>
                    </a:p>
                  </a:txBody>
                  <a:tcPr anchor="ctr">
                    <a:solidFill>
                      <a:srgbClr val="D9D9D9"/>
                    </a:solidFill>
                  </a:tcPr>
                </a:tc>
                <a:extLst>
                  <a:ext uri="{0D108BD9-81ED-4DB2-BD59-A6C34878D82A}">
                    <a16:rowId xmlns:a16="http://schemas.microsoft.com/office/drawing/2014/main" val="3128314480"/>
                  </a:ext>
                </a:extLst>
              </a:tr>
              <a:tr h="970490">
                <a:tc>
                  <a:txBody>
                    <a:bodyPr/>
                    <a:lstStyle/>
                    <a:p>
                      <a:pPr algn="ctr"/>
                      <a:r>
                        <a:rPr lang="en-US" sz="1400" b="1" dirty="0">
                          <a:latin typeface="Segoe UI" panose="020B0502040204020203" pitchFamily="34" charset="0"/>
                          <a:cs typeface="Segoe UI" panose="020B0502040204020203" pitchFamily="34" charset="0"/>
                        </a:rPr>
                        <a:t>Routine</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Convenience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Unit care issues</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Single burner inoperable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Repair screens</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Light bulb replacement</a:t>
                      </a:r>
                    </a:p>
                  </a:txBody>
                  <a:tcPr anchor="ctr">
                    <a:solidFill>
                      <a:srgbClr val="D9D9D9"/>
                    </a:solidFill>
                  </a:tcPr>
                </a:tc>
                <a:tc>
                  <a:txBody>
                    <a:bodyPr/>
                    <a:lstStyle/>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1 working day initial response</a:t>
                      </a:r>
                    </a:p>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1 business day to complete work</a:t>
                      </a:r>
                    </a:p>
                  </a:txBody>
                  <a:tcPr anchor="ctr">
                    <a:solidFill>
                      <a:srgbClr val="D9D9D9"/>
                    </a:solidFill>
                  </a:tcPr>
                </a:tc>
                <a:extLst>
                  <a:ext uri="{0D108BD9-81ED-4DB2-BD59-A6C34878D82A}">
                    <a16:rowId xmlns:a16="http://schemas.microsoft.com/office/drawing/2014/main" val="4279418495"/>
                  </a:ext>
                </a:extLst>
              </a:tr>
            </a:tbl>
          </a:graphicData>
        </a:graphic>
      </p:graphicFrame>
      <p:sp>
        <p:nvSpPr>
          <p:cNvPr id="7" name="Date Placeholder 8">
            <a:extLst>
              <a:ext uri="{FF2B5EF4-FFF2-40B4-BE49-F238E27FC236}">
                <a16:creationId xmlns:a16="http://schemas.microsoft.com/office/drawing/2014/main" id="{083AF544-8DE1-40B4-865D-495A1F6D5CE8}"/>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12" name="Slide Number Placeholder 10">
            <a:extLst>
              <a:ext uri="{FF2B5EF4-FFF2-40B4-BE49-F238E27FC236}">
                <a16:creationId xmlns:a16="http://schemas.microsoft.com/office/drawing/2014/main" id="{AF530154-22EC-4062-B65E-E81BA6F1F40B}"/>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17</a:t>
            </a:fld>
            <a:endParaRPr lang="en-US" dirty="0"/>
          </a:p>
        </p:txBody>
      </p:sp>
    </p:spTree>
    <p:extLst>
      <p:ext uri="{BB962C8B-B14F-4D97-AF65-F5344CB8AC3E}">
        <p14:creationId xmlns:p14="http://schemas.microsoft.com/office/powerpoint/2010/main" val="3488613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Tenant Bill of Rights</a:t>
            </a:r>
          </a:p>
        </p:txBody>
      </p:sp>
      <p:sp>
        <p:nvSpPr>
          <p:cNvPr id="14" name="TextBox 13">
            <a:extLst>
              <a:ext uri="{FF2B5EF4-FFF2-40B4-BE49-F238E27FC236}">
                <a16:creationId xmlns:a16="http://schemas.microsoft.com/office/drawing/2014/main" id="{D581B76C-316A-4D19-A166-A8F325015551}"/>
              </a:ext>
            </a:extLst>
          </p:cNvPr>
          <p:cNvSpPr txBox="1"/>
          <p:nvPr/>
        </p:nvSpPr>
        <p:spPr>
          <a:xfrm>
            <a:off x="644577" y="1422112"/>
            <a:ext cx="7772400" cy="584775"/>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In 2020, laws were passed to assure PPV military residents’ basic rights. MHO will provide residents with a full </a:t>
            </a:r>
            <a:r>
              <a:rPr lang="en-US" sz="1600" i="1" dirty="0">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Tenant Bill of Rights</a:t>
            </a:r>
            <a:r>
              <a:rPr lang="en-US" sz="1600" i="1" dirty="0">
                <a:latin typeface="Segoe UI" panose="020B0502040204020203" pitchFamily="34" charset="0"/>
                <a:cs typeface="Segoe UI" panose="020B0502040204020203" pitchFamily="34" charset="0"/>
              </a:rPr>
              <a:t> for review</a:t>
            </a:r>
          </a:p>
        </p:txBody>
      </p:sp>
      <p:sp>
        <p:nvSpPr>
          <p:cNvPr id="8" name="Date Placeholder 8">
            <a:extLst>
              <a:ext uri="{FF2B5EF4-FFF2-40B4-BE49-F238E27FC236}">
                <a16:creationId xmlns:a16="http://schemas.microsoft.com/office/drawing/2014/main" id="{7A9D9589-F0DC-420C-8F0C-A1D82325894F}"/>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10" name="Slide Number Placeholder 10">
            <a:extLst>
              <a:ext uri="{FF2B5EF4-FFF2-40B4-BE49-F238E27FC236}">
                <a16:creationId xmlns:a16="http://schemas.microsoft.com/office/drawing/2014/main" id="{128367DD-4CDB-4AB0-8295-874289B4718A}"/>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18</a:t>
            </a:fld>
            <a:endParaRPr lang="en-US" dirty="0"/>
          </a:p>
        </p:txBody>
      </p:sp>
      <p:pic>
        <p:nvPicPr>
          <p:cNvPr id="5" name="Picture 4" descr="A picture containing text, receipt, screenshot&#10;&#10;Description automatically generated">
            <a:extLst>
              <a:ext uri="{FF2B5EF4-FFF2-40B4-BE49-F238E27FC236}">
                <a16:creationId xmlns:a16="http://schemas.microsoft.com/office/drawing/2014/main" id="{4DC100F9-23B6-4635-9181-ACD6B47117A8}"/>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1460" y="2135175"/>
            <a:ext cx="8641080" cy="4325112"/>
          </a:xfrm>
          <a:prstGeom prst="rect">
            <a:avLst/>
          </a:prstGeom>
        </p:spPr>
      </p:pic>
    </p:spTree>
    <p:extLst>
      <p:ext uri="{BB962C8B-B14F-4D97-AF65-F5344CB8AC3E}">
        <p14:creationId xmlns:p14="http://schemas.microsoft.com/office/powerpoint/2010/main" val="4120898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Dispute Resolution Process Overview</a:t>
            </a:r>
          </a:p>
        </p:txBody>
      </p:sp>
      <p:sp>
        <p:nvSpPr>
          <p:cNvPr id="15" name="Date Placeholder 8">
            <a:extLst>
              <a:ext uri="{FF2B5EF4-FFF2-40B4-BE49-F238E27FC236}">
                <a16:creationId xmlns:a16="http://schemas.microsoft.com/office/drawing/2014/main" id="{90C3DBF9-5F10-4F50-A564-472CA234CB1B}"/>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18" name="Slide Number Placeholder 10">
            <a:extLst>
              <a:ext uri="{FF2B5EF4-FFF2-40B4-BE49-F238E27FC236}">
                <a16:creationId xmlns:a16="http://schemas.microsoft.com/office/drawing/2014/main" id="{59D7C2E6-5CF5-4DDA-89B3-87AE3E161B84}"/>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19</a:t>
            </a:fld>
            <a:endParaRPr lang="en-US" dirty="0"/>
          </a:p>
        </p:txBody>
      </p:sp>
      <p:sp>
        <p:nvSpPr>
          <p:cNvPr id="85" name="TextBox 84">
            <a:extLst>
              <a:ext uri="{FF2B5EF4-FFF2-40B4-BE49-F238E27FC236}">
                <a16:creationId xmlns:a16="http://schemas.microsoft.com/office/drawing/2014/main" id="{9F23FBD0-4E70-437D-B8C3-CC6BBC5210FD}"/>
              </a:ext>
            </a:extLst>
          </p:cNvPr>
          <p:cNvSpPr txBox="1"/>
          <p:nvPr/>
        </p:nvSpPr>
        <p:spPr>
          <a:xfrm>
            <a:off x="710185" y="1507386"/>
            <a:ext cx="7903458" cy="830997"/>
          </a:xfrm>
          <a:prstGeom prst="rect">
            <a:avLst/>
          </a:prstGeom>
          <a:noFill/>
        </p:spPr>
        <p:txBody>
          <a:bodyPr wrap="square" rtlCol="0">
            <a:spAutoFit/>
          </a:bodyPr>
          <a:lstStyle/>
          <a:p>
            <a:pPr>
              <a:defRPr/>
            </a:pPr>
            <a:r>
              <a:rPr lang="en-US" sz="1600" i="1" dirty="0">
                <a:latin typeface="Segoe UI" panose="020B0502040204020203" pitchFamily="34" charset="0"/>
                <a:cs typeface="Segoe UI" panose="020B0502040204020203" pitchFamily="34" charset="0"/>
              </a:rPr>
              <a:t>Active-duty Service Members and their families living in PPV Housing have access to the Dispute Resolution Process (DRP), ensuring prompt and fair resolution for housing issues. Your MHO serves as your advocate throughout the informal and formal DRP</a:t>
            </a:r>
            <a:r>
              <a:rPr lang="en-US" sz="1600" b="1" i="1" dirty="0">
                <a:latin typeface="Segoe UI" panose="020B0502040204020203" pitchFamily="34" charset="0"/>
                <a:cs typeface="Segoe UI" panose="020B0502040204020203" pitchFamily="34" charset="0"/>
              </a:rPr>
              <a:t> </a:t>
            </a:r>
            <a:endParaRPr lang="en-US" sz="1600" i="1" dirty="0">
              <a:latin typeface="Segoe UI" panose="020B0502040204020203" pitchFamily="34" charset="0"/>
              <a:cs typeface="Segoe UI" panose="020B0502040204020203" pitchFamily="34" charset="0"/>
            </a:endParaRPr>
          </a:p>
        </p:txBody>
      </p:sp>
      <p:grpSp>
        <p:nvGrpSpPr>
          <p:cNvPr id="120" name="Group 119">
            <a:extLst>
              <a:ext uri="{FF2B5EF4-FFF2-40B4-BE49-F238E27FC236}">
                <a16:creationId xmlns:a16="http://schemas.microsoft.com/office/drawing/2014/main" id="{7DF7198F-6A5B-4CA9-AA54-40BCA63A8806}"/>
              </a:ext>
            </a:extLst>
          </p:cNvPr>
          <p:cNvGrpSpPr/>
          <p:nvPr/>
        </p:nvGrpSpPr>
        <p:grpSpPr>
          <a:xfrm>
            <a:off x="588518" y="2861011"/>
            <a:ext cx="8025125" cy="966702"/>
            <a:chOff x="580139" y="2589886"/>
            <a:chExt cx="8025125" cy="966702"/>
          </a:xfrm>
        </p:grpSpPr>
        <p:grpSp>
          <p:nvGrpSpPr>
            <p:cNvPr id="14" name="Group 13">
              <a:extLst>
                <a:ext uri="{FF2B5EF4-FFF2-40B4-BE49-F238E27FC236}">
                  <a16:creationId xmlns:a16="http://schemas.microsoft.com/office/drawing/2014/main" id="{8BEEF03E-4E12-4B7B-B335-D6F5FB366515}"/>
                </a:ext>
              </a:extLst>
            </p:cNvPr>
            <p:cNvGrpSpPr/>
            <p:nvPr/>
          </p:nvGrpSpPr>
          <p:grpSpPr>
            <a:xfrm>
              <a:off x="588968" y="2592281"/>
              <a:ext cx="2601300" cy="448056"/>
              <a:chOff x="990261" y="2496343"/>
              <a:chExt cx="2601300" cy="448056"/>
            </a:xfrm>
          </p:grpSpPr>
          <p:sp>
            <p:nvSpPr>
              <p:cNvPr id="49" name="Rectangle: Rounded Corners 48">
                <a:extLst>
                  <a:ext uri="{FF2B5EF4-FFF2-40B4-BE49-F238E27FC236}">
                    <a16:creationId xmlns:a16="http://schemas.microsoft.com/office/drawing/2014/main" id="{10285D01-3C72-4417-8B28-E97974207C1D}"/>
                  </a:ext>
                </a:extLst>
              </p:cNvPr>
              <p:cNvSpPr/>
              <p:nvPr/>
            </p:nvSpPr>
            <p:spPr bwMode="auto">
              <a:xfrm>
                <a:off x="1169121" y="2498738"/>
                <a:ext cx="2422440" cy="44566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pPr>
                <a:r>
                  <a:rPr lang="en-US" sz="1400" dirty="0">
                    <a:solidFill>
                      <a:schemeClr val="bg1"/>
                    </a:solidFill>
                    <a:latin typeface="Segoe UI" panose="020B0502040204020203" pitchFamily="34" charset="0"/>
                    <a:cs typeface="Segoe UI" panose="020B0502040204020203" pitchFamily="34" charset="0"/>
                  </a:rPr>
                  <a:t>    Maintenance and repairs</a:t>
                </a:r>
              </a:p>
            </p:txBody>
          </p:sp>
          <p:sp>
            <p:nvSpPr>
              <p:cNvPr id="50" name="Oval 49">
                <a:extLst>
                  <a:ext uri="{FF2B5EF4-FFF2-40B4-BE49-F238E27FC236}">
                    <a16:creationId xmlns:a16="http://schemas.microsoft.com/office/drawing/2014/main" id="{4AF2BDF6-6B2B-45E9-86B7-EF70C70AE911}"/>
                  </a:ext>
                </a:extLst>
              </p:cNvPr>
              <p:cNvSpPr>
                <a:spLocks/>
              </p:cNvSpPr>
              <p:nvPr/>
            </p:nvSpPr>
            <p:spPr bwMode="auto">
              <a:xfrm>
                <a:off x="990261" y="2496343"/>
                <a:ext cx="448056" cy="44805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52" name="Graphic 51" descr="Hammer">
                <a:extLst>
                  <a:ext uri="{FF2B5EF4-FFF2-40B4-BE49-F238E27FC236}">
                    <a16:creationId xmlns:a16="http://schemas.microsoft.com/office/drawing/2014/main" id="{22A22C5B-B034-4FCD-A223-D59ADA022F0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924" y="2555388"/>
                <a:ext cx="340105" cy="340105"/>
              </a:xfrm>
              <a:prstGeom prst="rect">
                <a:avLst/>
              </a:prstGeom>
            </p:spPr>
          </p:pic>
        </p:grpSp>
        <p:grpSp>
          <p:nvGrpSpPr>
            <p:cNvPr id="89" name="Group 88">
              <a:extLst>
                <a:ext uri="{FF2B5EF4-FFF2-40B4-BE49-F238E27FC236}">
                  <a16:creationId xmlns:a16="http://schemas.microsoft.com/office/drawing/2014/main" id="{36C5A987-A85A-454E-8F5F-A856BEB0F6FF}"/>
                </a:ext>
              </a:extLst>
            </p:cNvPr>
            <p:cNvGrpSpPr/>
            <p:nvPr/>
          </p:nvGrpSpPr>
          <p:grpSpPr>
            <a:xfrm>
              <a:off x="580139" y="3103831"/>
              <a:ext cx="2594752" cy="448056"/>
              <a:chOff x="755353" y="2684212"/>
              <a:chExt cx="2594752" cy="448056"/>
            </a:xfrm>
          </p:grpSpPr>
          <p:sp>
            <p:nvSpPr>
              <p:cNvPr id="78" name="Rectangle: Rounded Corners 77">
                <a:extLst>
                  <a:ext uri="{FF2B5EF4-FFF2-40B4-BE49-F238E27FC236}">
                    <a16:creationId xmlns:a16="http://schemas.microsoft.com/office/drawing/2014/main" id="{048EC56D-3293-4536-B729-B29D8789DACE}"/>
                  </a:ext>
                </a:extLst>
              </p:cNvPr>
              <p:cNvSpPr/>
              <p:nvPr/>
            </p:nvSpPr>
            <p:spPr bwMode="auto">
              <a:xfrm>
                <a:off x="927665" y="2684212"/>
                <a:ext cx="2422440" cy="44566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pPr>
                <a:r>
                  <a:rPr lang="en-US" sz="1400" dirty="0">
                    <a:solidFill>
                      <a:schemeClr val="bg1"/>
                    </a:solidFill>
                    <a:latin typeface="Segoe UI" panose="020B0502040204020203" pitchFamily="34" charset="0"/>
                    <a:cs typeface="Segoe UI" panose="020B0502040204020203" pitchFamily="34" charset="0"/>
                  </a:rPr>
                  <a:t>Displacement Rights</a:t>
                </a:r>
              </a:p>
            </p:txBody>
          </p:sp>
          <p:sp>
            <p:nvSpPr>
              <p:cNvPr id="86" name="Oval 85">
                <a:extLst>
                  <a:ext uri="{FF2B5EF4-FFF2-40B4-BE49-F238E27FC236}">
                    <a16:creationId xmlns:a16="http://schemas.microsoft.com/office/drawing/2014/main" id="{FAF82147-CCDD-47BA-AB37-7F3C89187829}"/>
                  </a:ext>
                </a:extLst>
              </p:cNvPr>
              <p:cNvSpPr>
                <a:spLocks/>
              </p:cNvSpPr>
              <p:nvPr/>
            </p:nvSpPr>
            <p:spPr bwMode="auto">
              <a:xfrm>
                <a:off x="755353" y="2684212"/>
                <a:ext cx="448056" cy="44805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62" name="Graphic 61" descr="Checklist RTL">
                <a:extLst>
                  <a:ext uri="{FF2B5EF4-FFF2-40B4-BE49-F238E27FC236}">
                    <a16:creationId xmlns:a16="http://schemas.microsoft.com/office/drawing/2014/main" id="{B34679C3-9301-480B-9DC6-5009C082A7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5515" y="2749358"/>
                <a:ext cx="347732" cy="347732"/>
              </a:xfrm>
              <a:prstGeom prst="rect">
                <a:avLst/>
              </a:prstGeom>
            </p:spPr>
          </p:pic>
        </p:grpSp>
        <p:grpSp>
          <p:nvGrpSpPr>
            <p:cNvPr id="88" name="Group 87">
              <a:extLst>
                <a:ext uri="{FF2B5EF4-FFF2-40B4-BE49-F238E27FC236}">
                  <a16:creationId xmlns:a16="http://schemas.microsoft.com/office/drawing/2014/main" id="{0A28A5EF-9B22-4722-AD53-8A8CF0ADECF2}"/>
                </a:ext>
              </a:extLst>
            </p:cNvPr>
            <p:cNvGrpSpPr/>
            <p:nvPr/>
          </p:nvGrpSpPr>
          <p:grpSpPr>
            <a:xfrm>
              <a:off x="6019319" y="3102915"/>
              <a:ext cx="2585945" cy="448056"/>
              <a:chOff x="764160" y="3258605"/>
              <a:chExt cx="2585945" cy="448056"/>
            </a:xfrm>
          </p:grpSpPr>
          <p:sp>
            <p:nvSpPr>
              <p:cNvPr id="79" name="Rectangle: Rounded Corners 78">
                <a:extLst>
                  <a:ext uri="{FF2B5EF4-FFF2-40B4-BE49-F238E27FC236}">
                    <a16:creationId xmlns:a16="http://schemas.microsoft.com/office/drawing/2014/main" id="{63409E40-6E62-4624-8EC2-1FE5F8B485B2}"/>
                  </a:ext>
                </a:extLst>
              </p:cNvPr>
              <p:cNvSpPr/>
              <p:nvPr/>
            </p:nvSpPr>
            <p:spPr bwMode="auto">
              <a:xfrm>
                <a:off x="927665" y="3258605"/>
                <a:ext cx="2422440" cy="44566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pPr>
                <a:r>
                  <a:rPr lang="en-US" sz="1400" dirty="0">
                    <a:solidFill>
                      <a:schemeClr val="bg1"/>
                    </a:solidFill>
                    <a:latin typeface="Segoe UI" panose="020B0502040204020203" pitchFamily="34" charset="0"/>
                    <a:cs typeface="Segoe UI" panose="020B0502040204020203" pitchFamily="34" charset="0"/>
                  </a:rPr>
                  <a:t>Inspections</a:t>
                </a:r>
              </a:p>
            </p:txBody>
          </p:sp>
          <p:sp>
            <p:nvSpPr>
              <p:cNvPr id="87" name="Oval 86">
                <a:extLst>
                  <a:ext uri="{FF2B5EF4-FFF2-40B4-BE49-F238E27FC236}">
                    <a16:creationId xmlns:a16="http://schemas.microsoft.com/office/drawing/2014/main" id="{698D59B3-B761-4FDD-ABBE-ADF6B336E0EE}"/>
                  </a:ext>
                </a:extLst>
              </p:cNvPr>
              <p:cNvSpPr>
                <a:spLocks/>
              </p:cNvSpPr>
              <p:nvPr/>
            </p:nvSpPr>
            <p:spPr bwMode="auto">
              <a:xfrm>
                <a:off x="764160" y="3258605"/>
                <a:ext cx="448056" cy="44805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77" name="Graphic 76" descr="Lightbulb and gear">
                <a:extLst>
                  <a:ext uri="{FF2B5EF4-FFF2-40B4-BE49-F238E27FC236}">
                    <a16:creationId xmlns:a16="http://schemas.microsoft.com/office/drawing/2014/main" id="{C2248FCE-B2E3-467D-BBA4-160788A1247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1561" y="3297060"/>
                <a:ext cx="356287" cy="356287"/>
              </a:xfrm>
              <a:prstGeom prst="rect">
                <a:avLst/>
              </a:prstGeom>
            </p:spPr>
          </p:pic>
        </p:grpSp>
        <p:grpSp>
          <p:nvGrpSpPr>
            <p:cNvPr id="95" name="Group 94">
              <a:extLst>
                <a:ext uri="{FF2B5EF4-FFF2-40B4-BE49-F238E27FC236}">
                  <a16:creationId xmlns:a16="http://schemas.microsoft.com/office/drawing/2014/main" id="{45CAB1D5-A83B-449F-9700-9AEDBC4E2644}"/>
                </a:ext>
              </a:extLst>
            </p:cNvPr>
            <p:cNvGrpSpPr/>
            <p:nvPr/>
          </p:nvGrpSpPr>
          <p:grpSpPr>
            <a:xfrm>
              <a:off x="6019319" y="2591851"/>
              <a:ext cx="2571137" cy="448915"/>
              <a:chOff x="785516" y="4906118"/>
              <a:chExt cx="2571137" cy="448915"/>
            </a:xfrm>
          </p:grpSpPr>
          <p:sp>
            <p:nvSpPr>
              <p:cNvPr id="82" name="Rectangle: Rounded Corners 81">
                <a:extLst>
                  <a:ext uri="{FF2B5EF4-FFF2-40B4-BE49-F238E27FC236}">
                    <a16:creationId xmlns:a16="http://schemas.microsoft.com/office/drawing/2014/main" id="{5192DCF7-444E-40A0-812D-77D571A90B0C}"/>
                  </a:ext>
                </a:extLst>
              </p:cNvPr>
              <p:cNvSpPr/>
              <p:nvPr/>
            </p:nvSpPr>
            <p:spPr bwMode="auto">
              <a:xfrm>
                <a:off x="934213" y="4909372"/>
                <a:ext cx="2422440" cy="44566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pPr>
                <a:r>
                  <a:rPr lang="en-US" sz="1400" dirty="0">
                    <a:solidFill>
                      <a:schemeClr val="bg1"/>
                    </a:solidFill>
                    <a:latin typeface="Segoe UI" panose="020B0502040204020203" pitchFamily="34" charset="0"/>
                    <a:cs typeface="Segoe UI" panose="020B0502040204020203" pitchFamily="34" charset="0"/>
                  </a:rPr>
                  <a:t>Fees and Charges</a:t>
                </a:r>
              </a:p>
            </p:txBody>
          </p:sp>
          <p:grpSp>
            <p:nvGrpSpPr>
              <p:cNvPr id="94" name="Group 93">
                <a:extLst>
                  <a:ext uri="{FF2B5EF4-FFF2-40B4-BE49-F238E27FC236}">
                    <a16:creationId xmlns:a16="http://schemas.microsoft.com/office/drawing/2014/main" id="{1DF338A3-A604-44FD-B4F5-079814BA83CE}"/>
                  </a:ext>
                </a:extLst>
              </p:cNvPr>
              <p:cNvGrpSpPr/>
              <p:nvPr/>
            </p:nvGrpSpPr>
            <p:grpSpPr>
              <a:xfrm>
                <a:off x="785516" y="4906118"/>
                <a:ext cx="448056" cy="448056"/>
                <a:chOff x="5362705" y="4574789"/>
                <a:chExt cx="448056" cy="448056"/>
              </a:xfrm>
            </p:grpSpPr>
            <p:sp>
              <p:nvSpPr>
                <p:cNvPr id="92" name="Oval 91">
                  <a:extLst>
                    <a:ext uri="{FF2B5EF4-FFF2-40B4-BE49-F238E27FC236}">
                      <a16:creationId xmlns:a16="http://schemas.microsoft.com/office/drawing/2014/main" id="{87EBFA57-1AD5-4B71-987D-2728049E8F28}"/>
                    </a:ext>
                  </a:extLst>
                </p:cNvPr>
                <p:cNvSpPr>
                  <a:spLocks/>
                </p:cNvSpPr>
                <p:nvPr/>
              </p:nvSpPr>
              <p:spPr bwMode="auto">
                <a:xfrm>
                  <a:off x="5362705" y="4574789"/>
                  <a:ext cx="448056" cy="44805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57" name="Graphic 56" descr="Dollar">
                  <a:extLst>
                    <a:ext uri="{FF2B5EF4-FFF2-40B4-BE49-F238E27FC236}">
                      <a16:creationId xmlns:a16="http://schemas.microsoft.com/office/drawing/2014/main" id="{7764849C-A8BF-40E1-B0C2-6300B85153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99154" y="4611238"/>
                  <a:ext cx="375157" cy="375157"/>
                </a:xfrm>
                <a:prstGeom prst="rect">
                  <a:avLst/>
                </a:prstGeom>
              </p:spPr>
            </p:pic>
          </p:grpSp>
        </p:grpSp>
        <p:grpSp>
          <p:nvGrpSpPr>
            <p:cNvPr id="98" name="Group 97">
              <a:extLst>
                <a:ext uri="{FF2B5EF4-FFF2-40B4-BE49-F238E27FC236}">
                  <a16:creationId xmlns:a16="http://schemas.microsoft.com/office/drawing/2014/main" id="{509A0197-AF80-468C-BAE2-F74C04DCD160}"/>
                </a:ext>
              </a:extLst>
            </p:cNvPr>
            <p:cNvGrpSpPr/>
            <p:nvPr/>
          </p:nvGrpSpPr>
          <p:grpSpPr>
            <a:xfrm>
              <a:off x="3295465" y="3105310"/>
              <a:ext cx="2598198" cy="451278"/>
              <a:chOff x="770730" y="4374485"/>
              <a:chExt cx="2598198" cy="451278"/>
            </a:xfrm>
          </p:grpSpPr>
          <p:sp>
            <p:nvSpPr>
              <p:cNvPr id="80" name="Rectangle: Rounded Corners 79">
                <a:extLst>
                  <a:ext uri="{FF2B5EF4-FFF2-40B4-BE49-F238E27FC236}">
                    <a16:creationId xmlns:a16="http://schemas.microsoft.com/office/drawing/2014/main" id="{5FA8D3BB-9098-43A7-9DCE-CC9A18D69074}"/>
                  </a:ext>
                </a:extLst>
              </p:cNvPr>
              <p:cNvSpPr/>
              <p:nvPr/>
            </p:nvSpPr>
            <p:spPr bwMode="auto">
              <a:xfrm>
                <a:off x="946488" y="4374485"/>
                <a:ext cx="2422440" cy="44566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pPr>
                <a:r>
                  <a:rPr lang="en-US" sz="1400" dirty="0">
                    <a:solidFill>
                      <a:schemeClr val="bg1"/>
                    </a:solidFill>
                    <a:latin typeface="Segoe UI" panose="020B0502040204020203" pitchFamily="34" charset="0"/>
                    <a:cs typeface="Segoe UI" panose="020B0502040204020203" pitchFamily="34" charset="0"/>
                  </a:rPr>
                  <a:t>Lease Termination</a:t>
                </a:r>
              </a:p>
            </p:txBody>
          </p:sp>
          <p:grpSp>
            <p:nvGrpSpPr>
              <p:cNvPr id="93" name="Group 92">
                <a:extLst>
                  <a:ext uri="{FF2B5EF4-FFF2-40B4-BE49-F238E27FC236}">
                    <a16:creationId xmlns:a16="http://schemas.microsoft.com/office/drawing/2014/main" id="{1808EEC3-119B-41CD-85AE-2203828DBB0F}"/>
                  </a:ext>
                </a:extLst>
              </p:cNvPr>
              <p:cNvGrpSpPr/>
              <p:nvPr/>
            </p:nvGrpSpPr>
            <p:grpSpPr>
              <a:xfrm>
                <a:off x="770730" y="4377707"/>
                <a:ext cx="448056" cy="448056"/>
                <a:chOff x="5707044" y="3246965"/>
                <a:chExt cx="448056" cy="448056"/>
              </a:xfrm>
            </p:grpSpPr>
            <p:sp>
              <p:nvSpPr>
                <p:cNvPr id="91" name="Oval 90">
                  <a:extLst>
                    <a:ext uri="{FF2B5EF4-FFF2-40B4-BE49-F238E27FC236}">
                      <a16:creationId xmlns:a16="http://schemas.microsoft.com/office/drawing/2014/main" id="{50BB9541-4C20-4591-9F11-908845428FDB}"/>
                    </a:ext>
                  </a:extLst>
                </p:cNvPr>
                <p:cNvSpPr>
                  <a:spLocks/>
                </p:cNvSpPr>
                <p:nvPr/>
              </p:nvSpPr>
              <p:spPr bwMode="auto">
                <a:xfrm>
                  <a:off x="5707044" y="3246965"/>
                  <a:ext cx="448056" cy="44805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67" name="Graphic 66" descr="Close">
                  <a:extLst>
                    <a:ext uri="{FF2B5EF4-FFF2-40B4-BE49-F238E27FC236}">
                      <a16:creationId xmlns:a16="http://schemas.microsoft.com/office/drawing/2014/main" id="{066B91CF-FD92-4445-A897-5C9B31BB515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65346" y="3298225"/>
                  <a:ext cx="331452" cy="331452"/>
                </a:xfrm>
                <a:prstGeom prst="rect">
                  <a:avLst/>
                </a:prstGeom>
              </p:spPr>
            </p:pic>
          </p:grpSp>
        </p:grpSp>
        <p:grpSp>
          <p:nvGrpSpPr>
            <p:cNvPr id="97" name="Group 96">
              <a:extLst>
                <a:ext uri="{FF2B5EF4-FFF2-40B4-BE49-F238E27FC236}">
                  <a16:creationId xmlns:a16="http://schemas.microsoft.com/office/drawing/2014/main" id="{D491971A-B7E8-4857-AF50-1508193D30E5}"/>
                </a:ext>
              </a:extLst>
            </p:cNvPr>
            <p:cNvGrpSpPr/>
            <p:nvPr/>
          </p:nvGrpSpPr>
          <p:grpSpPr>
            <a:xfrm>
              <a:off x="3295465" y="2589886"/>
              <a:ext cx="2600288" cy="448056"/>
              <a:chOff x="4145024" y="3690140"/>
              <a:chExt cx="2600288" cy="448056"/>
            </a:xfrm>
          </p:grpSpPr>
          <p:grpSp>
            <p:nvGrpSpPr>
              <p:cNvPr id="96" name="Group 95">
                <a:extLst>
                  <a:ext uri="{FF2B5EF4-FFF2-40B4-BE49-F238E27FC236}">
                    <a16:creationId xmlns:a16="http://schemas.microsoft.com/office/drawing/2014/main" id="{2E1E81B3-D15A-42E3-8AB2-AE7F7F5C5A63}"/>
                  </a:ext>
                </a:extLst>
              </p:cNvPr>
              <p:cNvGrpSpPr/>
              <p:nvPr/>
            </p:nvGrpSpPr>
            <p:grpSpPr>
              <a:xfrm>
                <a:off x="4145024" y="3690140"/>
                <a:ext cx="2600288" cy="448056"/>
                <a:chOff x="756365" y="3819662"/>
                <a:chExt cx="2600288" cy="448056"/>
              </a:xfrm>
            </p:grpSpPr>
            <p:sp>
              <p:nvSpPr>
                <p:cNvPr id="81" name="Rectangle: Rounded Corners 80">
                  <a:extLst>
                    <a:ext uri="{FF2B5EF4-FFF2-40B4-BE49-F238E27FC236}">
                      <a16:creationId xmlns:a16="http://schemas.microsoft.com/office/drawing/2014/main" id="{841D06A4-6A09-4EB5-A58B-90113B2DCA3E}"/>
                    </a:ext>
                  </a:extLst>
                </p:cNvPr>
                <p:cNvSpPr/>
                <p:nvPr/>
              </p:nvSpPr>
              <p:spPr bwMode="auto">
                <a:xfrm>
                  <a:off x="934213" y="3822057"/>
                  <a:ext cx="2422440" cy="44566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pPr>
                  <a:r>
                    <a:rPr lang="en-US" sz="1400" dirty="0">
                      <a:solidFill>
                        <a:schemeClr val="bg1"/>
                      </a:solidFill>
                      <a:latin typeface="Segoe UI" panose="020B0502040204020203" pitchFamily="34" charset="0"/>
                      <a:cs typeface="Segoe UI" panose="020B0502040204020203" pitchFamily="34" charset="0"/>
                    </a:rPr>
                    <a:t>Rental Payments</a:t>
                  </a:r>
                </a:p>
              </p:txBody>
            </p:sp>
            <p:sp>
              <p:nvSpPr>
                <p:cNvPr id="90" name="Oval 89">
                  <a:extLst>
                    <a:ext uri="{FF2B5EF4-FFF2-40B4-BE49-F238E27FC236}">
                      <a16:creationId xmlns:a16="http://schemas.microsoft.com/office/drawing/2014/main" id="{706E0CC7-A85E-41DE-8D68-47B85AC02F99}"/>
                    </a:ext>
                  </a:extLst>
                </p:cNvPr>
                <p:cNvSpPr>
                  <a:spLocks/>
                </p:cNvSpPr>
                <p:nvPr/>
              </p:nvSpPr>
              <p:spPr bwMode="auto">
                <a:xfrm>
                  <a:off x="756365" y="3819662"/>
                  <a:ext cx="448056" cy="44805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pic>
            <p:nvPicPr>
              <p:cNvPr id="72" name="Graphic 71" descr="Bank check">
                <a:extLst>
                  <a:ext uri="{FF2B5EF4-FFF2-40B4-BE49-F238E27FC236}">
                    <a16:creationId xmlns:a16="http://schemas.microsoft.com/office/drawing/2014/main" id="{9EA8F1F1-87D6-4871-BDD5-78D6BC2A521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12372" y="3738370"/>
                <a:ext cx="342965" cy="342965"/>
              </a:xfrm>
              <a:prstGeom prst="rect">
                <a:avLst/>
              </a:prstGeom>
            </p:spPr>
          </p:pic>
        </p:grpSp>
      </p:grpSp>
      <p:sp>
        <p:nvSpPr>
          <p:cNvPr id="100" name="TextBox 99">
            <a:extLst>
              <a:ext uri="{FF2B5EF4-FFF2-40B4-BE49-F238E27FC236}">
                <a16:creationId xmlns:a16="http://schemas.microsoft.com/office/drawing/2014/main" id="{A2D26ADA-1D2F-4B1B-A95B-CD02A6AC8396}"/>
              </a:ext>
            </a:extLst>
          </p:cNvPr>
          <p:cNvSpPr txBox="1"/>
          <p:nvPr/>
        </p:nvSpPr>
        <p:spPr>
          <a:xfrm>
            <a:off x="710185" y="2384025"/>
            <a:ext cx="7886700" cy="338554"/>
          </a:xfrm>
          <a:prstGeom prst="rect">
            <a:avLst/>
          </a:prstGeom>
          <a:noFill/>
        </p:spPr>
        <p:txBody>
          <a:bodyPr wrap="square">
            <a:spAutoFit/>
          </a:bodyPr>
          <a:lstStyle/>
          <a:p>
            <a:pPr lvl="0">
              <a:defRPr/>
            </a:pPr>
            <a:r>
              <a:rPr lang="en-US" sz="1600" i="1" dirty="0">
                <a:latin typeface="Segoe UI" panose="020B0502040204020203" pitchFamily="34" charset="0"/>
                <a:cs typeface="Segoe UI" panose="020B0502040204020203" pitchFamily="34" charset="0"/>
              </a:rPr>
              <a:t>You can </a:t>
            </a:r>
            <a:r>
              <a:rPr lang="en-US" sz="1600" i="1" dirty="0">
                <a:effectLst/>
                <a:latin typeface="Segoe UI" panose="020B0502040204020203" pitchFamily="34" charset="0"/>
                <a:ea typeface="Calibri" panose="020F0502020204030204" pitchFamily="34" charset="0"/>
              </a:rPr>
              <a:t>initiate the DRP to address lease and property issues such as:</a:t>
            </a:r>
            <a:endParaRPr lang="en-US" sz="1600" i="1" dirty="0">
              <a:latin typeface="Calibri" panose="020F0502020204030204" pitchFamily="34" charset="0"/>
              <a:cs typeface="Calibri" panose="020F0502020204030204" pitchFamily="34" charset="0"/>
            </a:endParaRPr>
          </a:p>
        </p:txBody>
      </p:sp>
      <p:sp>
        <p:nvSpPr>
          <p:cNvPr id="101" name="TextBox 100">
            <a:extLst>
              <a:ext uri="{FF2B5EF4-FFF2-40B4-BE49-F238E27FC236}">
                <a16:creationId xmlns:a16="http://schemas.microsoft.com/office/drawing/2014/main" id="{A051F37C-62D3-4297-885E-5BCA04CBE792}"/>
              </a:ext>
            </a:extLst>
          </p:cNvPr>
          <p:cNvSpPr txBox="1"/>
          <p:nvPr/>
        </p:nvSpPr>
        <p:spPr>
          <a:xfrm>
            <a:off x="727238" y="4051987"/>
            <a:ext cx="7886700" cy="338554"/>
          </a:xfrm>
          <a:prstGeom prst="rect">
            <a:avLst/>
          </a:prstGeom>
          <a:noFill/>
        </p:spPr>
        <p:txBody>
          <a:bodyPr wrap="square">
            <a:spAutoFit/>
          </a:bodyPr>
          <a:lstStyle/>
          <a:p>
            <a:pPr lvl="0">
              <a:defRPr/>
            </a:pPr>
            <a:r>
              <a:rPr lang="en-US" sz="1600" i="1" dirty="0">
                <a:latin typeface="Segoe UI" panose="020B0502040204020203" pitchFamily="34" charset="0"/>
                <a:cs typeface="Segoe UI" panose="020B0502040204020203" pitchFamily="34" charset="0"/>
              </a:rPr>
              <a:t>The DRP has two components: an informal and formal process.</a:t>
            </a:r>
            <a:endParaRPr lang="en-US" sz="1600" i="1" dirty="0">
              <a:latin typeface="Calibri" panose="020F0502020204030204" pitchFamily="34" charset="0"/>
              <a:cs typeface="Calibri" panose="020F0502020204030204" pitchFamily="34" charset="0"/>
            </a:endParaRPr>
          </a:p>
        </p:txBody>
      </p:sp>
      <p:sp>
        <p:nvSpPr>
          <p:cNvPr id="110" name="Rectangle 109">
            <a:extLst>
              <a:ext uri="{FF2B5EF4-FFF2-40B4-BE49-F238E27FC236}">
                <a16:creationId xmlns:a16="http://schemas.microsoft.com/office/drawing/2014/main" id="{2094BE80-3081-43D2-9465-8288C460201B}"/>
              </a:ext>
            </a:extLst>
          </p:cNvPr>
          <p:cNvSpPr/>
          <p:nvPr/>
        </p:nvSpPr>
        <p:spPr bwMode="auto">
          <a:xfrm>
            <a:off x="4661914" y="4533162"/>
            <a:ext cx="3788658" cy="1831779"/>
          </a:xfrm>
          <a:prstGeom prst="rect">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1200"/>
              </a:spcBef>
            </a:pPr>
            <a:r>
              <a:rPr lang="en-US" sz="1600" b="1" dirty="0">
                <a:latin typeface="Segoe UI" panose="020B0502040204020203" pitchFamily="34" charset="0"/>
                <a:cs typeface="Segoe UI" panose="020B0502040204020203" pitchFamily="34" charset="0"/>
              </a:rPr>
              <a:t>Formal DRP</a:t>
            </a:r>
          </a:p>
          <a:p>
            <a:pPr>
              <a:spcBef>
                <a:spcPts val="600"/>
              </a:spcBef>
            </a:pPr>
            <a:r>
              <a:rPr lang="en-US" sz="1600" dirty="0">
                <a:latin typeface="Segoe UI" panose="020B0502040204020203" pitchFamily="34" charset="0"/>
                <a:cs typeface="Segoe UI" panose="020B0502040204020203" pitchFamily="34" charset="0"/>
              </a:rPr>
              <a:t>The formal DRP is a standardized, objective process that allows for independent investigation to settle the dispute. The full process takes 30-60 days.</a:t>
            </a:r>
          </a:p>
        </p:txBody>
      </p:sp>
      <p:sp>
        <p:nvSpPr>
          <p:cNvPr id="38" name="Rectangle 37">
            <a:extLst>
              <a:ext uri="{FF2B5EF4-FFF2-40B4-BE49-F238E27FC236}">
                <a16:creationId xmlns:a16="http://schemas.microsoft.com/office/drawing/2014/main" id="{0BEE53BB-289D-4011-A3F3-E7A1B0C56040}"/>
              </a:ext>
            </a:extLst>
          </p:cNvPr>
          <p:cNvSpPr/>
          <p:nvPr/>
        </p:nvSpPr>
        <p:spPr bwMode="auto">
          <a:xfrm>
            <a:off x="588518" y="4533162"/>
            <a:ext cx="3788658" cy="1831779"/>
          </a:xfrm>
          <a:prstGeom prst="rect">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1200"/>
              </a:spcBef>
            </a:pPr>
            <a:r>
              <a:rPr lang="en-US" sz="1600" b="1" dirty="0">
                <a:latin typeface="Segoe UI" panose="020B0502040204020203" pitchFamily="34" charset="0"/>
                <a:cs typeface="Segoe UI" panose="020B0502040204020203" pitchFamily="34" charset="0"/>
              </a:rPr>
              <a:t>Informal DRP</a:t>
            </a:r>
          </a:p>
          <a:p>
            <a:pPr>
              <a:spcBef>
                <a:spcPts val="600"/>
              </a:spcBef>
            </a:pPr>
            <a:r>
              <a:rPr lang="en-US" sz="1600" dirty="0">
                <a:latin typeface="Segoe UI" panose="020B0502040204020203" pitchFamily="34" charset="0"/>
                <a:cs typeface="Segoe UI" panose="020B0502040204020203" pitchFamily="34" charset="0"/>
              </a:rPr>
              <a:t>The informal DRP is a process in which you work directly with the PPV Property Manager to resolve your dispute. The PPV PM has the opportunity to address your concerns at all management levels.</a:t>
            </a:r>
          </a:p>
        </p:txBody>
      </p:sp>
    </p:spTree>
    <p:extLst>
      <p:ext uri="{BB962C8B-B14F-4D97-AF65-F5344CB8AC3E}">
        <p14:creationId xmlns:p14="http://schemas.microsoft.com/office/powerpoint/2010/main" val="101136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Table of Contents</a:t>
            </a:r>
          </a:p>
        </p:txBody>
      </p:sp>
      <p:sp>
        <p:nvSpPr>
          <p:cNvPr id="7" name="Date Placeholder 8">
            <a:extLst>
              <a:ext uri="{FF2B5EF4-FFF2-40B4-BE49-F238E27FC236}">
                <a16:creationId xmlns:a16="http://schemas.microsoft.com/office/drawing/2014/main" id="{05CB729A-BFB1-445B-B236-A4A0BB913FC4}"/>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11" name="Slide Number Placeholder 10">
            <a:extLst>
              <a:ext uri="{FF2B5EF4-FFF2-40B4-BE49-F238E27FC236}">
                <a16:creationId xmlns:a16="http://schemas.microsoft.com/office/drawing/2014/main" id="{1511E385-B97F-4602-AD58-25D53293BBAF}"/>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2</a:t>
            </a:fld>
            <a:endParaRPr lang="en-US" dirty="0"/>
          </a:p>
        </p:txBody>
      </p:sp>
      <p:graphicFrame>
        <p:nvGraphicFramePr>
          <p:cNvPr id="6" name="Table 4">
            <a:extLst>
              <a:ext uri="{FF2B5EF4-FFF2-40B4-BE49-F238E27FC236}">
                <a16:creationId xmlns:a16="http://schemas.microsoft.com/office/drawing/2014/main" id="{39F0547C-E215-4B1B-B1BF-2C1D1DABDDCD}"/>
              </a:ext>
            </a:extLst>
          </p:cNvPr>
          <p:cNvGraphicFramePr>
            <a:graphicFrameLocks noGrp="1"/>
          </p:cNvGraphicFramePr>
          <p:nvPr>
            <p:extLst>
              <p:ext uri="{D42A27DB-BD31-4B8C-83A1-F6EECF244321}">
                <p14:modId xmlns:p14="http://schemas.microsoft.com/office/powerpoint/2010/main" val="2168367144"/>
              </p:ext>
            </p:extLst>
          </p:nvPr>
        </p:nvGraphicFramePr>
        <p:xfrm>
          <a:off x="723900" y="1620776"/>
          <a:ext cx="7886700" cy="4146956"/>
        </p:xfrm>
        <a:graphic>
          <a:graphicData uri="http://schemas.openxmlformats.org/drawingml/2006/table">
            <a:tbl>
              <a:tblPr firstRow="1" bandRow="1">
                <a:tableStyleId>{5C22544A-7EE6-4342-B048-85BDC9FD1C3A}</a:tableStyleId>
              </a:tblPr>
              <a:tblGrid>
                <a:gridCol w="3306924">
                  <a:extLst>
                    <a:ext uri="{9D8B030D-6E8A-4147-A177-3AD203B41FA5}">
                      <a16:colId xmlns:a16="http://schemas.microsoft.com/office/drawing/2014/main" val="1969857872"/>
                    </a:ext>
                  </a:extLst>
                </a:gridCol>
                <a:gridCol w="4579776">
                  <a:extLst>
                    <a:ext uri="{9D8B030D-6E8A-4147-A177-3AD203B41FA5}">
                      <a16:colId xmlns:a16="http://schemas.microsoft.com/office/drawing/2014/main" val="1437868334"/>
                    </a:ext>
                  </a:extLst>
                </a:gridCol>
              </a:tblGrid>
              <a:tr h="31568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Segoe UI" panose="020B0502040204020203" pitchFamily="34" charset="0"/>
                          <a:cs typeface="Segoe UI" panose="020B0502040204020203" pitchFamily="34" charset="0"/>
                        </a:rPr>
                        <a:t>Section</a:t>
                      </a:r>
                    </a:p>
                  </a:txBody>
                  <a:tcPr>
                    <a:solidFill>
                      <a:srgbClr val="0A224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Segoe UI" panose="020B0502040204020203" pitchFamily="34" charset="0"/>
                          <a:cs typeface="Segoe UI" panose="020B0502040204020203" pitchFamily="34" charset="0"/>
                        </a:rPr>
                        <a:t>Topics</a:t>
                      </a:r>
                    </a:p>
                  </a:txBody>
                  <a:tcPr>
                    <a:solidFill>
                      <a:srgbClr val="0A2240"/>
                    </a:solidFill>
                  </a:tcPr>
                </a:tc>
                <a:extLst>
                  <a:ext uri="{0D108BD9-81ED-4DB2-BD59-A6C34878D82A}">
                    <a16:rowId xmlns:a16="http://schemas.microsoft.com/office/drawing/2014/main" val="3984731256"/>
                  </a:ext>
                </a:extLst>
              </a:tr>
              <a:tr h="709071">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Welcome and Background</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tx1"/>
                          </a:solidFill>
                          <a:latin typeface="Segoe UI" panose="020B0502040204020203" pitchFamily="34" charset="0"/>
                          <a:ea typeface="+mn-ea"/>
                          <a:cs typeface="Segoe UI" panose="020B0502040204020203" pitchFamily="34" charset="0"/>
                        </a:rPr>
                        <a:t>Welcome; MHO and PPV Partner Contact Information; MHO Services and Responsibilities; PPV Partner Information</a:t>
                      </a:r>
                    </a:p>
                  </a:txBody>
                  <a:tcPr>
                    <a:solidFill>
                      <a:srgbClr val="D9D9D9"/>
                    </a:solidFill>
                  </a:tcPr>
                </a:tc>
                <a:extLst>
                  <a:ext uri="{0D108BD9-81ED-4DB2-BD59-A6C34878D82A}">
                    <a16:rowId xmlns:a16="http://schemas.microsoft.com/office/drawing/2014/main" val="4224000957"/>
                  </a:ext>
                </a:extLst>
              </a:tr>
              <a:tr h="487878">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Understanding Your Lease</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tx1"/>
                          </a:solidFill>
                          <a:latin typeface="Segoe UI" panose="020B0502040204020203" pitchFamily="34" charset="0"/>
                          <a:ea typeface="+mn-ea"/>
                          <a:cs typeface="Segoe UI" panose="020B0502040204020203" pitchFamily="34" charset="0"/>
                        </a:rPr>
                        <a:t>Understanding Your Lease; Fees and Payments; Tenant Responsibilities</a:t>
                      </a:r>
                    </a:p>
                  </a:txBody>
                  <a:tcPr>
                    <a:solidFill>
                      <a:srgbClr val="D9D9D9"/>
                    </a:solidFill>
                  </a:tcPr>
                </a:tc>
                <a:extLst>
                  <a:ext uri="{0D108BD9-81ED-4DB2-BD59-A6C34878D82A}">
                    <a16:rowId xmlns:a16="http://schemas.microsoft.com/office/drawing/2014/main" val="2845628051"/>
                  </a:ext>
                </a:extLst>
              </a:tr>
              <a:tr h="688769">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Moving In</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tx1"/>
                          </a:solidFill>
                          <a:latin typeface="Segoe UI" panose="020B0502040204020203" pitchFamily="34" charset="0"/>
                          <a:ea typeface="+mn-ea"/>
                          <a:cs typeface="Segoe UI" panose="020B0502040204020203" pitchFamily="34" charset="0"/>
                        </a:rPr>
                        <a:t>What to Expect: Move-In and Move-Out; Renters’ Insurance Overview; Tips for Renters’ Insurance, Resident Energy Conservation Program</a:t>
                      </a:r>
                    </a:p>
                  </a:txBody>
                  <a:tcPr>
                    <a:solidFill>
                      <a:srgbClr val="D9D9D9"/>
                    </a:solidFill>
                  </a:tcPr>
                </a:tc>
                <a:extLst>
                  <a:ext uri="{0D108BD9-81ED-4DB2-BD59-A6C34878D82A}">
                    <a16:rowId xmlns:a16="http://schemas.microsoft.com/office/drawing/2014/main" val="1250547317"/>
                  </a:ext>
                </a:extLst>
              </a:tr>
              <a:tr h="537458">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Home Maintenance</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tx1"/>
                          </a:solidFill>
                          <a:latin typeface="Segoe UI" panose="020B0502040204020203" pitchFamily="34" charset="0"/>
                          <a:ea typeface="+mn-ea"/>
                          <a:cs typeface="Segoe UI" panose="020B0502040204020203" pitchFamily="34" charset="0"/>
                        </a:rPr>
                        <a:t>Maintaining Your Home; Window Safety Tips; Maintenance Issues; Types of Service Calls</a:t>
                      </a:r>
                    </a:p>
                  </a:txBody>
                  <a:tcPr>
                    <a:solidFill>
                      <a:srgbClr val="D9D9D9"/>
                    </a:solidFill>
                  </a:tcPr>
                </a:tc>
                <a:extLst>
                  <a:ext uri="{0D108BD9-81ED-4DB2-BD59-A6C34878D82A}">
                    <a16:rowId xmlns:a16="http://schemas.microsoft.com/office/drawing/2014/main" val="3935871003"/>
                  </a:ext>
                </a:extLst>
              </a:tr>
              <a:tr h="751653">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Your Rights as a Tenant</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chemeClr val="tx1"/>
                          </a:solidFill>
                          <a:latin typeface="Segoe UI" panose="020B0502040204020203" pitchFamily="34" charset="0"/>
                          <a:cs typeface="Segoe UI" panose="020B0502040204020203" pitchFamily="34" charset="0"/>
                        </a:rPr>
                        <a:t>Tenant Bill of Rights; Dispute Resolution Process Overview; Informal and Formal Dispute Resolution Processes; Dispute Resolution Process Issues </a:t>
                      </a:r>
                    </a:p>
                  </a:txBody>
                  <a:tcPr>
                    <a:solidFill>
                      <a:srgbClr val="D9D9D9"/>
                    </a:solidFill>
                  </a:tcPr>
                </a:tc>
                <a:extLst>
                  <a:ext uri="{0D108BD9-81ED-4DB2-BD59-A6C34878D82A}">
                    <a16:rowId xmlns:a16="http://schemas.microsoft.com/office/drawing/2014/main" val="1352385053"/>
                  </a:ext>
                </a:extLst>
              </a:tr>
              <a:tr h="541365">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Additional Contact Information</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chemeClr val="tx1"/>
                          </a:solidFill>
                          <a:latin typeface="Segoe UI" panose="020B0502040204020203" pitchFamily="34" charset="0"/>
                          <a:cs typeface="Segoe UI" panose="020B0502040204020203" pitchFamily="34" charset="0"/>
                        </a:rPr>
                        <a:t>Social Media and Website Links</a:t>
                      </a:r>
                    </a:p>
                  </a:txBody>
                  <a:tcPr>
                    <a:solidFill>
                      <a:srgbClr val="D9D9D9"/>
                    </a:solidFill>
                  </a:tcPr>
                </a:tc>
                <a:extLst>
                  <a:ext uri="{0D108BD9-81ED-4DB2-BD59-A6C34878D82A}">
                    <a16:rowId xmlns:a16="http://schemas.microsoft.com/office/drawing/2014/main" val="121424957"/>
                  </a:ext>
                </a:extLst>
              </a:tr>
            </a:tbl>
          </a:graphicData>
        </a:graphic>
      </p:graphicFrame>
    </p:spTree>
    <p:extLst>
      <p:ext uri="{BB962C8B-B14F-4D97-AF65-F5344CB8AC3E}">
        <p14:creationId xmlns:p14="http://schemas.microsoft.com/office/powerpoint/2010/main" val="82975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Informal Dispute Resolution Process </a:t>
            </a:r>
          </a:p>
        </p:txBody>
      </p:sp>
      <p:sp>
        <p:nvSpPr>
          <p:cNvPr id="14" name="TextBox 13">
            <a:extLst>
              <a:ext uri="{FF2B5EF4-FFF2-40B4-BE49-F238E27FC236}">
                <a16:creationId xmlns:a16="http://schemas.microsoft.com/office/drawing/2014/main" id="{77E91305-2ED2-4D88-A661-014821DBACF1}"/>
              </a:ext>
            </a:extLst>
          </p:cNvPr>
          <p:cNvSpPr txBox="1"/>
          <p:nvPr/>
        </p:nvSpPr>
        <p:spPr>
          <a:xfrm>
            <a:off x="628650" y="1506620"/>
            <a:ext cx="7772400" cy="830997"/>
          </a:xfrm>
          <a:prstGeom prst="rect">
            <a:avLst/>
          </a:prstGeom>
          <a:noFill/>
        </p:spPr>
        <p:txBody>
          <a:bodyPr wrap="square" rtlCol="0">
            <a:spAutoFit/>
          </a:bodyPr>
          <a:lstStyle/>
          <a:p>
            <a:pPr>
              <a:defRPr/>
            </a:pPr>
            <a:r>
              <a:rPr lang="en-US" sz="1600" i="1" dirty="0">
                <a:latin typeface="Segoe UI" panose="020B0502040204020203" pitchFamily="34" charset="0"/>
                <a:cs typeface="Segoe UI" panose="020B0502040204020203" pitchFamily="34" charset="0"/>
              </a:rPr>
              <a:t>The Dispute Resolution Process starts with an informal process of communication between you and the PPV Property Manager (PPV PM). The</a:t>
            </a:r>
            <a:r>
              <a:rPr lang="en-US" sz="1600" b="1" i="1" dirty="0">
                <a:latin typeface="Segoe UI" panose="020B0502040204020203" pitchFamily="34" charset="0"/>
                <a:cs typeface="Segoe UI" panose="020B0502040204020203" pitchFamily="34" charset="0"/>
              </a:rPr>
              <a:t> i</a:t>
            </a:r>
            <a:r>
              <a:rPr lang="en-US" sz="1600" i="1" dirty="0">
                <a:latin typeface="Segoe UI" panose="020B0502040204020203" pitchFamily="34" charset="0"/>
                <a:cs typeface="Segoe UI" panose="020B0502040204020203" pitchFamily="34" charset="0"/>
              </a:rPr>
              <a:t>nformal DRP is the first step you should take to resolve your lease and property concerns</a:t>
            </a:r>
          </a:p>
        </p:txBody>
      </p:sp>
      <p:sp>
        <p:nvSpPr>
          <p:cNvPr id="15" name="Rectangle: Rounded Corners 14">
            <a:extLst>
              <a:ext uri="{FF2B5EF4-FFF2-40B4-BE49-F238E27FC236}">
                <a16:creationId xmlns:a16="http://schemas.microsoft.com/office/drawing/2014/main" id="{868AE0D7-55FF-4D1C-ADB0-B439C10E06B6}"/>
              </a:ext>
            </a:extLst>
          </p:cNvPr>
          <p:cNvSpPr/>
          <p:nvPr/>
        </p:nvSpPr>
        <p:spPr bwMode="auto">
          <a:xfrm>
            <a:off x="837629" y="2404545"/>
            <a:ext cx="7620569" cy="912533"/>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7" name="Oval 16">
            <a:extLst>
              <a:ext uri="{FF2B5EF4-FFF2-40B4-BE49-F238E27FC236}">
                <a16:creationId xmlns:a16="http://schemas.microsoft.com/office/drawing/2014/main" id="{AC617994-8C10-41EA-A7D2-253BBD2B8831}"/>
              </a:ext>
            </a:extLst>
          </p:cNvPr>
          <p:cNvSpPr/>
          <p:nvPr/>
        </p:nvSpPr>
        <p:spPr bwMode="auto">
          <a:xfrm>
            <a:off x="482095" y="2404545"/>
            <a:ext cx="944765" cy="9233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8" name="TextBox 17">
            <a:extLst>
              <a:ext uri="{FF2B5EF4-FFF2-40B4-BE49-F238E27FC236}">
                <a16:creationId xmlns:a16="http://schemas.microsoft.com/office/drawing/2014/main" id="{BCC99018-677D-40DC-A620-22075C14B70F}"/>
              </a:ext>
            </a:extLst>
          </p:cNvPr>
          <p:cNvSpPr txBox="1"/>
          <p:nvPr/>
        </p:nvSpPr>
        <p:spPr>
          <a:xfrm>
            <a:off x="1678811" y="2559694"/>
            <a:ext cx="6779387" cy="584775"/>
          </a:xfrm>
          <a:prstGeom prst="rect">
            <a:avLst/>
          </a:prstGeom>
          <a:noFill/>
        </p:spPr>
        <p:txBody>
          <a:bodyPr wrap="square" rtlCol="0">
            <a:spAutoFit/>
          </a:bodyPr>
          <a:lstStyle/>
          <a:p>
            <a:pPr>
              <a:defRPr/>
            </a:pPr>
            <a:r>
              <a:rPr lang="en-US" sz="1600" kern="0" dirty="0">
                <a:solidFill>
                  <a:prstClr val="black"/>
                </a:solidFill>
                <a:latin typeface="Segoe UI" panose="020B0502040204020203" pitchFamily="34" charset="0"/>
                <a:cs typeface="Segoe UI" panose="020B0502040204020203" pitchFamily="34" charset="0"/>
              </a:rPr>
              <a:t>If you find a problem at the property where you currently reside, contact your PPV PM so they can take steps to properly resolve the issue</a:t>
            </a:r>
          </a:p>
        </p:txBody>
      </p:sp>
      <p:grpSp>
        <p:nvGrpSpPr>
          <p:cNvPr id="5" name="Group 4">
            <a:extLst>
              <a:ext uri="{FF2B5EF4-FFF2-40B4-BE49-F238E27FC236}">
                <a16:creationId xmlns:a16="http://schemas.microsoft.com/office/drawing/2014/main" id="{B8C0799D-7993-4522-91F4-E049F6AC8E84}"/>
              </a:ext>
            </a:extLst>
          </p:cNvPr>
          <p:cNvGrpSpPr/>
          <p:nvPr/>
        </p:nvGrpSpPr>
        <p:grpSpPr>
          <a:xfrm>
            <a:off x="482096" y="4600756"/>
            <a:ext cx="7976103" cy="923331"/>
            <a:chOff x="482096" y="4796705"/>
            <a:chExt cx="7976103" cy="923331"/>
          </a:xfrm>
        </p:grpSpPr>
        <p:sp>
          <p:nvSpPr>
            <p:cNvPr id="23" name="Rectangle: Rounded Corners 22">
              <a:extLst>
                <a:ext uri="{FF2B5EF4-FFF2-40B4-BE49-F238E27FC236}">
                  <a16:creationId xmlns:a16="http://schemas.microsoft.com/office/drawing/2014/main" id="{F9F9EF45-F2FE-42F5-BD97-05314789E4AA}"/>
                </a:ext>
              </a:extLst>
            </p:cNvPr>
            <p:cNvSpPr/>
            <p:nvPr/>
          </p:nvSpPr>
          <p:spPr bwMode="auto">
            <a:xfrm>
              <a:off x="837630" y="4796705"/>
              <a:ext cx="7620569" cy="912533"/>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4" name="Oval 23">
              <a:extLst>
                <a:ext uri="{FF2B5EF4-FFF2-40B4-BE49-F238E27FC236}">
                  <a16:creationId xmlns:a16="http://schemas.microsoft.com/office/drawing/2014/main" id="{B8CD4AA0-4DA2-4124-9E6A-C7AAA6B7AB61}"/>
                </a:ext>
              </a:extLst>
            </p:cNvPr>
            <p:cNvSpPr/>
            <p:nvPr/>
          </p:nvSpPr>
          <p:spPr bwMode="auto">
            <a:xfrm>
              <a:off x="482096" y="4796705"/>
              <a:ext cx="944764" cy="9233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5" name="TextBox 24">
              <a:extLst>
                <a:ext uri="{FF2B5EF4-FFF2-40B4-BE49-F238E27FC236}">
                  <a16:creationId xmlns:a16="http://schemas.microsoft.com/office/drawing/2014/main" id="{7598E36B-7D44-4932-8BB9-7E63876567D7}"/>
                </a:ext>
              </a:extLst>
            </p:cNvPr>
            <p:cNvSpPr txBox="1"/>
            <p:nvPr/>
          </p:nvSpPr>
          <p:spPr>
            <a:xfrm>
              <a:off x="1657350" y="4849207"/>
              <a:ext cx="6779387" cy="830997"/>
            </a:xfrm>
            <a:prstGeom prst="rect">
              <a:avLst/>
            </a:prstGeom>
            <a:noFill/>
          </p:spPr>
          <p:txBody>
            <a:bodyPr wrap="square" rtlCol="0">
              <a:spAutoFit/>
            </a:bodyPr>
            <a:lstStyle/>
            <a:p>
              <a:pPr>
                <a:defRPr/>
              </a:pPr>
              <a:r>
                <a:rPr lang="en-US" sz="1600" kern="0" dirty="0">
                  <a:solidFill>
                    <a:prstClr val="black"/>
                  </a:solidFill>
                  <a:latin typeface="Segoe UI" panose="020B0502040204020203" pitchFamily="34" charset="0"/>
                  <a:cs typeface="Segoe UI" panose="020B0502040204020203" pitchFamily="34" charset="0"/>
                </a:rPr>
                <a:t>If the PPV PM or Regional Manager does not resolve the issue, contact the MHO and inform them of the problem at your property. The MHO may investigate the issue</a:t>
              </a:r>
            </a:p>
          </p:txBody>
        </p:sp>
      </p:grpSp>
      <p:grpSp>
        <p:nvGrpSpPr>
          <p:cNvPr id="6" name="Group 5">
            <a:extLst>
              <a:ext uri="{FF2B5EF4-FFF2-40B4-BE49-F238E27FC236}">
                <a16:creationId xmlns:a16="http://schemas.microsoft.com/office/drawing/2014/main" id="{7987F396-5517-4718-B03D-98B78DB47DF9}"/>
              </a:ext>
            </a:extLst>
          </p:cNvPr>
          <p:cNvGrpSpPr/>
          <p:nvPr/>
        </p:nvGrpSpPr>
        <p:grpSpPr>
          <a:xfrm>
            <a:off x="482097" y="5672553"/>
            <a:ext cx="7976102" cy="923331"/>
            <a:chOff x="482097" y="5868502"/>
            <a:chExt cx="7976102" cy="923331"/>
          </a:xfrm>
        </p:grpSpPr>
        <p:sp>
          <p:nvSpPr>
            <p:cNvPr id="26" name="Rectangle: Rounded Corners 25">
              <a:extLst>
                <a:ext uri="{FF2B5EF4-FFF2-40B4-BE49-F238E27FC236}">
                  <a16:creationId xmlns:a16="http://schemas.microsoft.com/office/drawing/2014/main" id="{D034D8A6-90C4-43C7-8E67-BC64F6451BC3}"/>
                </a:ext>
              </a:extLst>
            </p:cNvPr>
            <p:cNvSpPr/>
            <p:nvPr/>
          </p:nvSpPr>
          <p:spPr bwMode="auto">
            <a:xfrm>
              <a:off x="837630" y="5868502"/>
              <a:ext cx="7620569" cy="912533"/>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7" name="Oval 26">
              <a:extLst>
                <a:ext uri="{FF2B5EF4-FFF2-40B4-BE49-F238E27FC236}">
                  <a16:creationId xmlns:a16="http://schemas.microsoft.com/office/drawing/2014/main" id="{A2D951A1-53BD-4525-8700-891759A5A607}"/>
                </a:ext>
              </a:extLst>
            </p:cNvPr>
            <p:cNvSpPr/>
            <p:nvPr/>
          </p:nvSpPr>
          <p:spPr bwMode="auto">
            <a:xfrm>
              <a:off x="482097" y="5868502"/>
              <a:ext cx="944764" cy="9233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8" name="TextBox 27">
              <a:extLst>
                <a:ext uri="{FF2B5EF4-FFF2-40B4-BE49-F238E27FC236}">
                  <a16:creationId xmlns:a16="http://schemas.microsoft.com/office/drawing/2014/main" id="{43AD33CC-65CB-4B7E-BAF7-64B460DA4952}"/>
                </a:ext>
              </a:extLst>
            </p:cNvPr>
            <p:cNvSpPr txBox="1"/>
            <p:nvPr/>
          </p:nvSpPr>
          <p:spPr>
            <a:xfrm>
              <a:off x="1678811" y="5891587"/>
              <a:ext cx="6779387" cy="830997"/>
            </a:xfrm>
            <a:prstGeom prst="rect">
              <a:avLst/>
            </a:prstGeom>
            <a:noFill/>
            <a:ln>
              <a:noFill/>
            </a:ln>
          </p:spPr>
          <p:txBody>
            <a:bodyPr wrap="square" rtlCol="0">
              <a:spAutoFit/>
            </a:bodyPr>
            <a:lstStyle/>
            <a:p>
              <a:pPr>
                <a:defRPr/>
              </a:pPr>
              <a:r>
                <a:rPr lang="en-US" sz="1600" kern="0" dirty="0">
                  <a:solidFill>
                    <a:prstClr val="black"/>
                  </a:solidFill>
                  <a:latin typeface="Segoe UI" panose="020B0502040204020203" pitchFamily="34" charset="0"/>
                  <a:cs typeface="Segoe UI" panose="020B0502040204020203" pitchFamily="34" charset="0"/>
                </a:rPr>
                <a:t>If you are not satisfied that your housing issue has been solved, your MHO will provide you with the Request Form for DRP, initiating the Formal Dispute Resolution Process</a:t>
              </a:r>
            </a:p>
          </p:txBody>
        </p:sp>
      </p:grpSp>
      <p:sp>
        <p:nvSpPr>
          <p:cNvPr id="20" name="Rectangle: Rounded Corners 19">
            <a:extLst>
              <a:ext uri="{FF2B5EF4-FFF2-40B4-BE49-F238E27FC236}">
                <a16:creationId xmlns:a16="http://schemas.microsoft.com/office/drawing/2014/main" id="{EC47B933-EFFC-4AD9-A992-D10E9AC90FF2}"/>
              </a:ext>
            </a:extLst>
          </p:cNvPr>
          <p:cNvSpPr/>
          <p:nvPr/>
        </p:nvSpPr>
        <p:spPr bwMode="auto">
          <a:xfrm>
            <a:off x="837629" y="3517066"/>
            <a:ext cx="7620569" cy="912533"/>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1" name="Oval 20">
            <a:extLst>
              <a:ext uri="{FF2B5EF4-FFF2-40B4-BE49-F238E27FC236}">
                <a16:creationId xmlns:a16="http://schemas.microsoft.com/office/drawing/2014/main" id="{B7D45456-F630-4BF3-B876-CAA7613592DB}"/>
              </a:ext>
            </a:extLst>
          </p:cNvPr>
          <p:cNvSpPr/>
          <p:nvPr/>
        </p:nvSpPr>
        <p:spPr bwMode="auto">
          <a:xfrm>
            <a:off x="482095" y="3517066"/>
            <a:ext cx="944765" cy="9233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2" name="TextBox 21">
            <a:extLst>
              <a:ext uri="{FF2B5EF4-FFF2-40B4-BE49-F238E27FC236}">
                <a16:creationId xmlns:a16="http://schemas.microsoft.com/office/drawing/2014/main" id="{7581C728-EB2C-4CAD-894E-0610DCBF5B6D}"/>
              </a:ext>
            </a:extLst>
          </p:cNvPr>
          <p:cNvSpPr txBox="1"/>
          <p:nvPr/>
        </p:nvSpPr>
        <p:spPr>
          <a:xfrm>
            <a:off x="1678811" y="3673787"/>
            <a:ext cx="6403007" cy="584775"/>
          </a:xfrm>
          <a:prstGeom prst="rect">
            <a:avLst/>
          </a:prstGeom>
          <a:noFill/>
        </p:spPr>
        <p:txBody>
          <a:bodyPr wrap="square" rtlCol="0">
            <a:spAutoFit/>
          </a:bodyPr>
          <a:lstStyle/>
          <a:p>
            <a:pPr>
              <a:defRPr/>
            </a:pPr>
            <a:r>
              <a:rPr lang="en-US" sz="1600" kern="0" dirty="0">
                <a:solidFill>
                  <a:prstClr val="black"/>
                </a:solidFill>
                <a:latin typeface="Segoe UI" panose="020B0502040204020203" pitchFamily="34" charset="0"/>
                <a:cs typeface="Segoe UI" panose="020B0502040204020203" pitchFamily="34" charset="0"/>
              </a:rPr>
              <a:t>Elevate to the PPV Regional Manager if the action taken is unsatisfactory</a:t>
            </a:r>
          </a:p>
        </p:txBody>
      </p:sp>
      <p:sp>
        <p:nvSpPr>
          <p:cNvPr id="32" name="Date Placeholder 8">
            <a:extLst>
              <a:ext uri="{FF2B5EF4-FFF2-40B4-BE49-F238E27FC236}">
                <a16:creationId xmlns:a16="http://schemas.microsoft.com/office/drawing/2014/main" id="{FFE4D6E9-E71F-4C4C-8313-4DACF0F6AEB7}"/>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34" name="Slide Number Placeholder 10">
            <a:extLst>
              <a:ext uri="{FF2B5EF4-FFF2-40B4-BE49-F238E27FC236}">
                <a16:creationId xmlns:a16="http://schemas.microsoft.com/office/drawing/2014/main" id="{C7DF5E8D-D4C7-45F3-918A-8421F7176F2F}"/>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20</a:t>
            </a:fld>
            <a:endParaRPr lang="en-US" dirty="0"/>
          </a:p>
        </p:txBody>
      </p:sp>
      <p:pic>
        <p:nvPicPr>
          <p:cNvPr id="33" name="Graphic 15" descr="Document with solid fill">
            <a:extLst>
              <a:ext uri="{FF2B5EF4-FFF2-40B4-BE49-F238E27FC236}">
                <a16:creationId xmlns:a16="http://schemas.microsoft.com/office/drawing/2014/main" id="{E01C49BD-B6B4-44EA-9C27-5BA98B366615}"/>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2537605"/>
            <a:ext cx="701970" cy="662368"/>
          </a:xfrm>
          <a:prstGeom prst="rect">
            <a:avLst/>
          </a:prstGeom>
        </p:spPr>
      </p:pic>
      <p:pic>
        <p:nvPicPr>
          <p:cNvPr id="36" name="Graphic 33" descr="Detective">
            <a:extLst>
              <a:ext uri="{FF2B5EF4-FFF2-40B4-BE49-F238E27FC236}">
                <a16:creationId xmlns:a16="http://schemas.microsoft.com/office/drawing/2014/main" id="{497DB714-5AA6-48F6-B7F1-B0B060BE60E1}"/>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461" y="3673291"/>
            <a:ext cx="701970" cy="669794"/>
          </a:xfrm>
          <a:prstGeom prst="rect">
            <a:avLst/>
          </a:prstGeom>
        </p:spPr>
      </p:pic>
      <p:pic>
        <p:nvPicPr>
          <p:cNvPr id="37" name="Picture 36">
            <a:extLst>
              <a:ext uri="{FF2B5EF4-FFF2-40B4-BE49-F238E27FC236}">
                <a16:creationId xmlns:a16="http://schemas.microsoft.com/office/drawing/2014/main" id="{27AF67C9-CBDF-409A-A33C-4EA03703C03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66435" y="4680742"/>
            <a:ext cx="826399" cy="803513"/>
          </a:xfrm>
          <a:prstGeom prst="rect">
            <a:avLst/>
          </a:prstGeom>
          <a:noFill/>
        </p:spPr>
      </p:pic>
      <p:pic>
        <p:nvPicPr>
          <p:cNvPr id="38" name="Graphic 19" descr="Magnifying glass with solid fill">
            <a:extLst>
              <a:ext uri="{FF2B5EF4-FFF2-40B4-BE49-F238E27FC236}">
                <a16:creationId xmlns:a16="http://schemas.microsoft.com/office/drawing/2014/main" id="{BAF4B7EE-0279-4AE7-AFDD-4DABC7D47E3F}"/>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5801" y="5799434"/>
            <a:ext cx="616630" cy="640676"/>
          </a:xfrm>
          <a:prstGeom prst="rect">
            <a:avLst/>
          </a:prstGeom>
        </p:spPr>
      </p:pic>
    </p:spTree>
    <p:extLst>
      <p:ext uri="{BB962C8B-B14F-4D97-AF65-F5344CB8AC3E}">
        <p14:creationId xmlns:p14="http://schemas.microsoft.com/office/powerpoint/2010/main" val="2464773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Formal Dispute Resolution Process </a:t>
            </a:r>
          </a:p>
        </p:txBody>
      </p:sp>
      <p:sp>
        <p:nvSpPr>
          <p:cNvPr id="38" name="TextBox 37">
            <a:extLst>
              <a:ext uri="{FF2B5EF4-FFF2-40B4-BE49-F238E27FC236}">
                <a16:creationId xmlns:a16="http://schemas.microsoft.com/office/drawing/2014/main" id="{04129FF6-2EA2-4267-B435-FA4DC1D9018B}"/>
              </a:ext>
            </a:extLst>
          </p:cNvPr>
          <p:cNvSpPr txBox="1"/>
          <p:nvPr/>
        </p:nvSpPr>
        <p:spPr>
          <a:xfrm>
            <a:off x="628650" y="1337610"/>
            <a:ext cx="7772400" cy="584775"/>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You </a:t>
            </a:r>
            <a:r>
              <a:rPr lang="en-US" sz="1600" b="1" i="1" dirty="0">
                <a:latin typeface="Segoe UI" panose="020B0502040204020203" pitchFamily="34" charset="0"/>
                <a:cs typeface="Segoe UI" panose="020B0502040204020203" pitchFamily="34" charset="0"/>
              </a:rPr>
              <a:t>must</a:t>
            </a:r>
            <a:r>
              <a:rPr lang="en-US" sz="1600" i="1" dirty="0">
                <a:latin typeface="Segoe UI" panose="020B0502040204020203" pitchFamily="34" charset="0"/>
                <a:cs typeface="Segoe UI" panose="020B0502040204020203" pitchFamily="34" charset="0"/>
              </a:rPr>
              <a:t> first attempt to resolve your issue through the informal DRP before you can initiate the formal DRP</a:t>
            </a:r>
          </a:p>
        </p:txBody>
      </p:sp>
      <p:sp>
        <p:nvSpPr>
          <p:cNvPr id="11" name="Date Placeholder 8">
            <a:extLst>
              <a:ext uri="{FF2B5EF4-FFF2-40B4-BE49-F238E27FC236}">
                <a16:creationId xmlns:a16="http://schemas.microsoft.com/office/drawing/2014/main" id="{5D10480C-0F1D-4DEF-BF5A-BC7ACC84CDB7}"/>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13" name="Slide Number Placeholder 10">
            <a:extLst>
              <a:ext uri="{FF2B5EF4-FFF2-40B4-BE49-F238E27FC236}">
                <a16:creationId xmlns:a16="http://schemas.microsoft.com/office/drawing/2014/main" id="{0D99C2D8-6345-468A-9520-EB539D456B17}"/>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21</a:t>
            </a:fld>
            <a:endParaRPr lang="en-US" dirty="0"/>
          </a:p>
        </p:txBody>
      </p:sp>
      <p:grpSp>
        <p:nvGrpSpPr>
          <p:cNvPr id="110" name="Group 109">
            <a:extLst>
              <a:ext uri="{FF2B5EF4-FFF2-40B4-BE49-F238E27FC236}">
                <a16:creationId xmlns:a16="http://schemas.microsoft.com/office/drawing/2014/main" id="{C66BCEEA-9078-4758-820C-647ABA5E9F2C}"/>
              </a:ext>
            </a:extLst>
          </p:cNvPr>
          <p:cNvGrpSpPr/>
          <p:nvPr/>
        </p:nvGrpSpPr>
        <p:grpSpPr>
          <a:xfrm>
            <a:off x="628650" y="1983979"/>
            <a:ext cx="4464050" cy="4299115"/>
            <a:chOff x="628650" y="2229849"/>
            <a:chExt cx="4464050" cy="4299115"/>
          </a:xfrm>
        </p:grpSpPr>
        <p:grpSp>
          <p:nvGrpSpPr>
            <p:cNvPr id="109" name="Group 108">
              <a:extLst>
                <a:ext uri="{FF2B5EF4-FFF2-40B4-BE49-F238E27FC236}">
                  <a16:creationId xmlns:a16="http://schemas.microsoft.com/office/drawing/2014/main" id="{7C8D1B71-B053-47AA-9E06-4F4BFFB31A2F}"/>
                </a:ext>
              </a:extLst>
            </p:cNvPr>
            <p:cNvGrpSpPr/>
            <p:nvPr/>
          </p:nvGrpSpPr>
          <p:grpSpPr>
            <a:xfrm>
              <a:off x="628650" y="2229849"/>
              <a:ext cx="4432300" cy="830997"/>
              <a:chOff x="628650" y="2229849"/>
              <a:chExt cx="4432300" cy="830997"/>
            </a:xfrm>
          </p:grpSpPr>
          <p:sp>
            <p:nvSpPr>
              <p:cNvPr id="66" name="Rectangle: Rounded Corners 65">
                <a:extLst>
                  <a:ext uri="{FF2B5EF4-FFF2-40B4-BE49-F238E27FC236}">
                    <a16:creationId xmlns:a16="http://schemas.microsoft.com/office/drawing/2014/main" id="{93770390-B845-431B-B266-DA9B361C48CA}"/>
                  </a:ext>
                </a:extLst>
              </p:cNvPr>
              <p:cNvSpPr/>
              <p:nvPr/>
            </p:nvSpPr>
            <p:spPr bwMode="auto">
              <a:xfrm>
                <a:off x="952210" y="2229850"/>
                <a:ext cx="4108740" cy="830995"/>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400" b="1" dirty="0">
                    <a:solidFill>
                      <a:schemeClr val="bg1"/>
                    </a:solidFill>
                    <a:latin typeface="Segoe UI" panose="020B0502040204020203" pitchFamily="34" charset="0"/>
                    <a:cs typeface="Segoe UI" panose="020B0502040204020203" pitchFamily="34" charset="0"/>
                  </a:rPr>
                  <a:t>1. Complete the Request Form</a:t>
                </a:r>
              </a:p>
              <a:p>
                <a:pPr lvl="1"/>
                <a:r>
                  <a:rPr lang="en-US" sz="1100" i="1" dirty="0">
                    <a:solidFill>
                      <a:schemeClr val="bg1"/>
                    </a:solidFill>
                    <a:latin typeface="Segoe UI" panose="020B0502040204020203" pitchFamily="34" charset="0"/>
                    <a:cs typeface="Segoe UI" panose="020B0502040204020203" pitchFamily="34" charset="0"/>
                  </a:rPr>
                  <a:t>Complete the Request Form and submit it to the MHO, who will validate the form</a:t>
                </a:r>
              </a:p>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1200" b="1" i="0" u="none" strike="noStrike" cap="none" normalizeH="0" baseline="0" dirty="0">
                  <a:ln>
                    <a:noFill/>
                  </a:ln>
                  <a:solidFill>
                    <a:schemeClr val="tx1"/>
                  </a:solidFill>
                  <a:effectLst/>
                  <a:latin typeface="Arial" charset="0"/>
                  <a:cs typeface="Arial" charset="0"/>
                </a:endParaRPr>
              </a:p>
            </p:txBody>
          </p:sp>
          <p:sp>
            <p:nvSpPr>
              <p:cNvPr id="26" name="Oval 25">
                <a:extLst>
                  <a:ext uri="{FF2B5EF4-FFF2-40B4-BE49-F238E27FC236}">
                    <a16:creationId xmlns:a16="http://schemas.microsoft.com/office/drawing/2014/main" id="{33D9076E-CE06-4F81-9326-A5CBB3FF4C5D}"/>
                  </a:ext>
                </a:extLst>
              </p:cNvPr>
              <p:cNvSpPr/>
              <p:nvPr/>
            </p:nvSpPr>
            <p:spPr bwMode="auto">
              <a:xfrm>
                <a:off x="628650" y="2229849"/>
                <a:ext cx="835737" cy="83099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29" name="Graphic 28" descr="Document">
                <a:extLst>
                  <a:ext uri="{FF2B5EF4-FFF2-40B4-BE49-F238E27FC236}">
                    <a16:creationId xmlns:a16="http://schemas.microsoft.com/office/drawing/2014/main" id="{3E30DC1D-CE36-4314-81D3-2B3DB39EFF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693" y="2351667"/>
                <a:ext cx="611150" cy="586249"/>
              </a:xfrm>
              <a:prstGeom prst="rect">
                <a:avLst/>
              </a:prstGeom>
            </p:spPr>
          </p:pic>
        </p:grpSp>
        <p:grpSp>
          <p:nvGrpSpPr>
            <p:cNvPr id="30" name="Group 29">
              <a:extLst>
                <a:ext uri="{FF2B5EF4-FFF2-40B4-BE49-F238E27FC236}">
                  <a16:creationId xmlns:a16="http://schemas.microsoft.com/office/drawing/2014/main" id="{E2F5E50B-5F6A-43F7-BC2E-FF20786092BB}"/>
                </a:ext>
              </a:extLst>
            </p:cNvPr>
            <p:cNvGrpSpPr/>
            <p:nvPr/>
          </p:nvGrpSpPr>
          <p:grpSpPr>
            <a:xfrm>
              <a:off x="628650" y="3092045"/>
              <a:ext cx="4432300" cy="830997"/>
              <a:chOff x="628650" y="3092045"/>
              <a:chExt cx="4432300" cy="830997"/>
            </a:xfrm>
          </p:grpSpPr>
          <p:sp>
            <p:nvSpPr>
              <p:cNvPr id="83" name="Rectangle: Rounded Corners 82">
                <a:extLst>
                  <a:ext uri="{FF2B5EF4-FFF2-40B4-BE49-F238E27FC236}">
                    <a16:creationId xmlns:a16="http://schemas.microsoft.com/office/drawing/2014/main" id="{ABED19B9-3DE9-414E-AF4A-1E2B757DBD7D}"/>
                  </a:ext>
                </a:extLst>
              </p:cNvPr>
              <p:cNvSpPr/>
              <p:nvPr/>
            </p:nvSpPr>
            <p:spPr bwMode="auto">
              <a:xfrm>
                <a:off x="952210" y="3092046"/>
                <a:ext cx="4108740" cy="830995"/>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400" b="1" dirty="0">
                    <a:solidFill>
                      <a:schemeClr val="bg1"/>
                    </a:solidFill>
                    <a:latin typeface="Segoe UI" panose="020B0502040204020203" pitchFamily="34" charset="0"/>
                    <a:cs typeface="Segoe UI" panose="020B0502040204020203" pitchFamily="34" charset="0"/>
                  </a:rPr>
                  <a:t>2. Participate in the Inspection</a:t>
                </a:r>
              </a:p>
              <a:p>
                <a:pPr lvl="1"/>
                <a:r>
                  <a:rPr lang="en-US" sz="1100" i="1" dirty="0">
                    <a:solidFill>
                      <a:schemeClr val="bg1"/>
                    </a:solidFill>
                    <a:latin typeface="Segoe UI" panose="020B0502040204020203" pitchFamily="34" charset="0"/>
                    <a:cs typeface="Segoe UI" panose="020B0502040204020203" pitchFamily="34" charset="0"/>
                  </a:rPr>
                  <a:t>If your issue is an unresolved property concern, the MHO will schedule an inspection with you and your PPV Partner</a:t>
                </a:r>
              </a:p>
              <a:p>
                <a:pPr marL="914400" lvl="1" indent="-457200" eaLnBrk="0" fontAlgn="base" hangingPunct="0">
                  <a:lnSpc>
                    <a:spcPct val="80000"/>
                  </a:lnSpc>
                  <a:spcBef>
                    <a:spcPct val="20000"/>
                  </a:spcBef>
                  <a:spcAft>
                    <a:spcPct val="0"/>
                  </a:spcAft>
                  <a:buClr>
                    <a:srgbClr val="FF0000"/>
                  </a:buClr>
                  <a:buFont typeface="Wingdings 2" pitchFamily="18" charset="2"/>
                  <a:buChar char="è"/>
                </a:pPr>
                <a:endParaRPr kumimoji="0" lang="en-US" sz="1200" b="1" i="0" u="none" strike="noStrike" cap="none" normalizeH="0" baseline="0" dirty="0">
                  <a:ln>
                    <a:noFill/>
                  </a:ln>
                  <a:solidFill>
                    <a:schemeClr val="bg1"/>
                  </a:solidFill>
                  <a:effectLst/>
                  <a:latin typeface="Arial" charset="0"/>
                  <a:cs typeface="Arial" charset="0"/>
                </a:endParaRPr>
              </a:p>
            </p:txBody>
          </p:sp>
          <p:sp>
            <p:nvSpPr>
              <p:cNvPr id="84" name="Oval 83">
                <a:extLst>
                  <a:ext uri="{FF2B5EF4-FFF2-40B4-BE49-F238E27FC236}">
                    <a16:creationId xmlns:a16="http://schemas.microsoft.com/office/drawing/2014/main" id="{679BB116-B5D7-452C-9293-578572A3B5DB}"/>
                  </a:ext>
                </a:extLst>
              </p:cNvPr>
              <p:cNvSpPr/>
              <p:nvPr/>
            </p:nvSpPr>
            <p:spPr bwMode="auto">
              <a:xfrm>
                <a:off x="628650" y="3092045"/>
                <a:ext cx="835737" cy="83099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98" name="Graphic 97" descr="Flashlight">
                <a:extLst>
                  <a:ext uri="{FF2B5EF4-FFF2-40B4-BE49-F238E27FC236}">
                    <a16:creationId xmlns:a16="http://schemas.microsoft.com/office/drawing/2014/main" id="{79293093-0548-4F2F-8EB1-8E80738935E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7731" y="3171168"/>
                <a:ext cx="701073" cy="701073"/>
              </a:xfrm>
              <a:prstGeom prst="rect">
                <a:avLst/>
              </a:prstGeom>
            </p:spPr>
          </p:pic>
        </p:grpSp>
        <p:grpSp>
          <p:nvGrpSpPr>
            <p:cNvPr id="23" name="Group 22">
              <a:extLst>
                <a:ext uri="{FF2B5EF4-FFF2-40B4-BE49-F238E27FC236}">
                  <a16:creationId xmlns:a16="http://schemas.microsoft.com/office/drawing/2014/main" id="{B4B8EC18-363A-4D81-B3FC-365DFFFDD145}"/>
                </a:ext>
              </a:extLst>
            </p:cNvPr>
            <p:cNvGrpSpPr/>
            <p:nvPr/>
          </p:nvGrpSpPr>
          <p:grpSpPr>
            <a:xfrm>
              <a:off x="628650" y="3962091"/>
              <a:ext cx="4432300" cy="830997"/>
              <a:chOff x="628650" y="3962091"/>
              <a:chExt cx="4432300" cy="830997"/>
            </a:xfrm>
          </p:grpSpPr>
          <p:sp>
            <p:nvSpPr>
              <p:cNvPr id="85" name="Rectangle: Rounded Corners 84">
                <a:extLst>
                  <a:ext uri="{FF2B5EF4-FFF2-40B4-BE49-F238E27FC236}">
                    <a16:creationId xmlns:a16="http://schemas.microsoft.com/office/drawing/2014/main" id="{767E7BF5-2FB6-422A-8158-E95A47073C57}"/>
                  </a:ext>
                </a:extLst>
              </p:cNvPr>
              <p:cNvSpPr/>
              <p:nvPr/>
            </p:nvSpPr>
            <p:spPr bwMode="auto">
              <a:xfrm>
                <a:off x="952210" y="3962092"/>
                <a:ext cx="4108740" cy="830995"/>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400" b="1" dirty="0">
                    <a:solidFill>
                      <a:schemeClr val="bg1"/>
                    </a:solidFill>
                    <a:latin typeface="Segoe UI" panose="020B0502040204020203" pitchFamily="34" charset="0"/>
                    <a:cs typeface="Segoe UI" panose="020B0502040204020203" pitchFamily="34" charset="0"/>
                  </a:rPr>
                  <a:t>3. Cooperate with the Investigation</a:t>
                </a:r>
              </a:p>
              <a:p>
                <a:pPr lvl="1"/>
                <a:r>
                  <a:rPr lang="en-US" sz="1100" i="1" dirty="0">
                    <a:solidFill>
                      <a:schemeClr val="bg1"/>
                    </a:solidFill>
                    <a:latin typeface="Segoe UI" panose="020B0502040204020203" pitchFamily="34" charset="0"/>
                    <a:cs typeface="Segoe UI" panose="020B0502040204020203" pitchFamily="34" charset="0"/>
                  </a:rPr>
                  <a:t>The Independent Investigator will review all records and conduct interviews as necessary</a:t>
                </a:r>
              </a:p>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1200" b="1" i="0" u="none" strike="noStrike" cap="none" normalizeH="0" baseline="0" dirty="0">
                  <a:ln>
                    <a:noFill/>
                  </a:ln>
                  <a:solidFill>
                    <a:schemeClr val="tx1"/>
                  </a:solidFill>
                  <a:effectLst/>
                  <a:latin typeface="Arial" charset="0"/>
                  <a:cs typeface="Arial" charset="0"/>
                </a:endParaRPr>
              </a:p>
            </p:txBody>
          </p:sp>
          <p:sp>
            <p:nvSpPr>
              <p:cNvPr id="86" name="Oval 85">
                <a:extLst>
                  <a:ext uri="{FF2B5EF4-FFF2-40B4-BE49-F238E27FC236}">
                    <a16:creationId xmlns:a16="http://schemas.microsoft.com/office/drawing/2014/main" id="{B0D016A1-3600-4B38-9F7A-5B668508E2D5}"/>
                  </a:ext>
                </a:extLst>
              </p:cNvPr>
              <p:cNvSpPr/>
              <p:nvPr/>
            </p:nvSpPr>
            <p:spPr bwMode="auto">
              <a:xfrm>
                <a:off x="628650" y="3962091"/>
                <a:ext cx="835737" cy="83099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99" name="Graphic 98" descr="Detective">
                <a:extLst>
                  <a:ext uri="{FF2B5EF4-FFF2-40B4-BE49-F238E27FC236}">
                    <a16:creationId xmlns:a16="http://schemas.microsoft.com/office/drawing/2014/main" id="{CBC55AE8-1C42-4A54-87E9-F2196B2A63F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3618" y="4064799"/>
                <a:ext cx="705186" cy="705186"/>
              </a:xfrm>
              <a:prstGeom prst="rect">
                <a:avLst/>
              </a:prstGeom>
            </p:spPr>
          </p:pic>
        </p:grpSp>
        <p:grpSp>
          <p:nvGrpSpPr>
            <p:cNvPr id="22" name="Group 21">
              <a:extLst>
                <a:ext uri="{FF2B5EF4-FFF2-40B4-BE49-F238E27FC236}">
                  <a16:creationId xmlns:a16="http://schemas.microsoft.com/office/drawing/2014/main" id="{942757F8-A540-48D2-BD45-B8B784C2172A}"/>
                </a:ext>
              </a:extLst>
            </p:cNvPr>
            <p:cNvGrpSpPr/>
            <p:nvPr/>
          </p:nvGrpSpPr>
          <p:grpSpPr>
            <a:xfrm>
              <a:off x="660400" y="4830277"/>
              <a:ext cx="4432300" cy="830997"/>
              <a:chOff x="660400" y="4830277"/>
              <a:chExt cx="4432300" cy="830997"/>
            </a:xfrm>
          </p:grpSpPr>
          <p:sp>
            <p:nvSpPr>
              <p:cNvPr id="87" name="Rectangle: Rounded Corners 86">
                <a:extLst>
                  <a:ext uri="{FF2B5EF4-FFF2-40B4-BE49-F238E27FC236}">
                    <a16:creationId xmlns:a16="http://schemas.microsoft.com/office/drawing/2014/main" id="{20D935DF-7BC9-49AF-BDE6-7ED8B69F7FD4}"/>
                  </a:ext>
                </a:extLst>
              </p:cNvPr>
              <p:cNvSpPr/>
              <p:nvPr/>
            </p:nvSpPr>
            <p:spPr bwMode="auto">
              <a:xfrm>
                <a:off x="983960" y="4830278"/>
                <a:ext cx="4108740" cy="830995"/>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400" b="1" dirty="0">
                    <a:solidFill>
                      <a:schemeClr val="bg1"/>
                    </a:solidFill>
                    <a:latin typeface="Segoe UI" panose="020B0502040204020203" pitchFamily="34" charset="0"/>
                    <a:cs typeface="Segoe UI" panose="020B0502040204020203" pitchFamily="34" charset="0"/>
                  </a:rPr>
                  <a:t>4. Recommended Action Issued</a:t>
                </a:r>
              </a:p>
              <a:p>
                <a:pPr lvl="1"/>
                <a:r>
                  <a:rPr lang="en-US" sz="1100" i="1" dirty="0">
                    <a:solidFill>
                      <a:schemeClr val="bg1"/>
                    </a:solidFill>
                    <a:latin typeface="Segoe UI" panose="020B0502040204020203" pitchFamily="34" charset="0"/>
                    <a:cs typeface="Segoe UI" panose="020B0502040204020203" pitchFamily="34" charset="0"/>
                  </a:rPr>
                  <a:t>Send recommendation to Regional Commander. If you disagree with the Commander’s recommendation, submit a rebuttal</a:t>
                </a:r>
              </a:p>
              <a:p>
                <a:pPr marL="914400" lvl="1" indent="-457200" eaLnBrk="0" fontAlgn="base" hangingPunct="0">
                  <a:lnSpc>
                    <a:spcPct val="80000"/>
                  </a:lnSpc>
                  <a:spcBef>
                    <a:spcPct val="20000"/>
                  </a:spcBef>
                  <a:spcAft>
                    <a:spcPct val="0"/>
                  </a:spcAft>
                  <a:buClr>
                    <a:srgbClr val="FF0000"/>
                  </a:buClr>
                  <a:buFont typeface="Wingdings 2" pitchFamily="18" charset="2"/>
                  <a:buChar char="è"/>
                </a:pPr>
                <a:endParaRPr kumimoji="0" lang="en-US" sz="1100" b="1" i="0" u="none" strike="noStrike" cap="none" normalizeH="0" baseline="0" dirty="0">
                  <a:ln>
                    <a:noFill/>
                  </a:ln>
                  <a:solidFill>
                    <a:schemeClr val="bg1"/>
                  </a:solidFill>
                  <a:effectLst/>
                  <a:latin typeface="Arial" charset="0"/>
                  <a:cs typeface="Arial" charset="0"/>
                </a:endParaRPr>
              </a:p>
            </p:txBody>
          </p:sp>
          <p:sp>
            <p:nvSpPr>
              <p:cNvPr id="88" name="Oval 87">
                <a:extLst>
                  <a:ext uri="{FF2B5EF4-FFF2-40B4-BE49-F238E27FC236}">
                    <a16:creationId xmlns:a16="http://schemas.microsoft.com/office/drawing/2014/main" id="{C45820AA-3A69-490F-B4E5-8D5A7DFE8BA1}"/>
                  </a:ext>
                </a:extLst>
              </p:cNvPr>
              <p:cNvSpPr/>
              <p:nvPr/>
            </p:nvSpPr>
            <p:spPr bwMode="auto">
              <a:xfrm>
                <a:off x="660400" y="4830277"/>
                <a:ext cx="835737" cy="83099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100" name="Graphic 99" descr="Pencil">
                <a:extLst>
                  <a:ext uri="{FF2B5EF4-FFF2-40B4-BE49-F238E27FC236}">
                    <a16:creationId xmlns:a16="http://schemas.microsoft.com/office/drawing/2014/main" id="{5D16251C-ED60-4744-BC42-0CB31304F91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2693" y="4895794"/>
                <a:ext cx="638667" cy="638667"/>
              </a:xfrm>
              <a:prstGeom prst="rect">
                <a:avLst/>
              </a:prstGeom>
            </p:spPr>
          </p:pic>
        </p:grpSp>
        <p:grpSp>
          <p:nvGrpSpPr>
            <p:cNvPr id="12" name="Group 11">
              <a:extLst>
                <a:ext uri="{FF2B5EF4-FFF2-40B4-BE49-F238E27FC236}">
                  <a16:creationId xmlns:a16="http://schemas.microsoft.com/office/drawing/2014/main" id="{BBC39131-5AE1-462C-AA7C-DA0589BD5BB1}"/>
                </a:ext>
              </a:extLst>
            </p:cNvPr>
            <p:cNvGrpSpPr/>
            <p:nvPr/>
          </p:nvGrpSpPr>
          <p:grpSpPr>
            <a:xfrm>
              <a:off x="660400" y="5697967"/>
              <a:ext cx="4432300" cy="830997"/>
              <a:chOff x="660400" y="5697967"/>
              <a:chExt cx="4432300" cy="830997"/>
            </a:xfrm>
          </p:grpSpPr>
          <p:sp>
            <p:nvSpPr>
              <p:cNvPr id="89" name="Rectangle: Rounded Corners 88">
                <a:extLst>
                  <a:ext uri="{FF2B5EF4-FFF2-40B4-BE49-F238E27FC236}">
                    <a16:creationId xmlns:a16="http://schemas.microsoft.com/office/drawing/2014/main" id="{3092E832-284A-4AE3-8191-2152E35B9CC0}"/>
                  </a:ext>
                </a:extLst>
              </p:cNvPr>
              <p:cNvSpPr/>
              <p:nvPr/>
            </p:nvSpPr>
            <p:spPr bwMode="auto">
              <a:xfrm>
                <a:off x="983960" y="5697968"/>
                <a:ext cx="4108740" cy="830995"/>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400" b="1" dirty="0">
                    <a:solidFill>
                      <a:schemeClr val="bg1"/>
                    </a:solidFill>
                    <a:latin typeface="Segoe UI" panose="020B0502040204020203" pitchFamily="34" charset="0"/>
                    <a:cs typeface="Segoe UI" panose="020B0502040204020203" pitchFamily="34" charset="0"/>
                  </a:rPr>
                  <a:t>5. Final Decision Issued</a:t>
                </a:r>
              </a:p>
              <a:p>
                <a:pPr lvl="1"/>
                <a:r>
                  <a:rPr lang="en-US" sz="1100" i="1" dirty="0">
                    <a:solidFill>
                      <a:schemeClr val="bg1"/>
                    </a:solidFill>
                    <a:latin typeface="Segoe UI" panose="020B0502040204020203" pitchFamily="34" charset="0"/>
                    <a:cs typeface="Segoe UI" panose="020B0502040204020203" pitchFamily="34" charset="0"/>
                  </a:rPr>
                  <a:t>Regional Commander will consider your rebuttal and provide you a final decision on the dispute</a:t>
                </a:r>
              </a:p>
              <a:p>
                <a:pPr marL="914400" lvl="1" indent="-457200" eaLnBrk="0" fontAlgn="base" hangingPunct="0">
                  <a:lnSpc>
                    <a:spcPct val="80000"/>
                  </a:lnSpc>
                  <a:spcBef>
                    <a:spcPct val="20000"/>
                  </a:spcBef>
                  <a:spcAft>
                    <a:spcPct val="0"/>
                  </a:spcAft>
                  <a:buClr>
                    <a:srgbClr val="FF0000"/>
                  </a:buClr>
                  <a:buFont typeface="Wingdings 2" pitchFamily="18" charset="2"/>
                  <a:buChar char="è"/>
                </a:pPr>
                <a:endParaRPr kumimoji="0" lang="en-US" sz="1100" b="1" i="0" u="none" strike="noStrike" cap="none" normalizeH="0" baseline="0" dirty="0">
                  <a:ln>
                    <a:noFill/>
                  </a:ln>
                  <a:solidFill>
                    <a:schemeClr val="bg1"/>
                  </a:solidFill>
                  <a:effectLst/>
                  <a:latin typeface="Arial" charset="0"/>
                  <a:cs typeface="Arial" charset="0"/>
                </a:endParaRPr>
              </a:p>
            </p:txBody>
          </p:sp>
          <p:sp>
            <p:nvSpPr>
              <p:cNvPr id="90" name="Oval 89">
                <a:extLst>
                  <a:ext uri="{FF2B5EF4-FFF2-40B4-BE49-F238E27FC236}">
                    <a16:creationId xmlns:a16="http://schemas.microsoft.com/office/drawing/2014/main" id="{CD24ACA3-C5E1-45E4-8A8A-CA23392F4FE6}"/>
                  </a:ext>
                </a:extLst>
              </p:cNvPr>
              <p:cNvSpPr/>
              <p:nvPr/>
            </p:nvSpPr>
            <p:spPr bwMode="auto">
              <a:xfrm>
                <a:off x="660400" y="5697967"/>
                <a:ext cx="835737" cy="83099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101" name="Graphic 100" descr="Handshake">
                <a:extLst>
                  <a:ext uri="{FF2B5EF4-FFF2-40B4-BE49-F238E27FC236}">
                    <a16:creationId xmlns:a16="http://schemas.microsoft.com/office/drawing/2014/main" id="{79A1B4BC-12CB-4C95-BF15-0BC437EA444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3618" y="5775931"/>
                <a:ext cx="753032" cy="753032"/>
              </a:xfrm>
              <a:prstGeom prst="rect">
                <a:avLst/>
              </a:prstGeom>
            </p:spPr>
          </p:pic>
        </p:grpSp>
      </p:grpSp>
      <p:pic>
        <p:nvPicPr>
          <p:cNvPr id="102" name="Picture 101">
            <a:extLst>
              <a:ext uri="{FF2B5EF4-FFF2-40B4-BE49-F238E27FC236}">
                <a16:creationId xmlns:a16="http://schemas.microsoft.com/office/drawing/2014/main" id="{E5EE191F-4A89-4014-A44A-C24290DAF18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451" r="719" b="22980"/>
          <a:stretch/>
        </p:blipFill>
        <p:spPr>
          <a:xfrm>
            <a:off x="5746886" y="3023177"/>
            <a:ext cx="2624421" cy="2938433"/>
          </a:xfrm>
          <a:prstGeom prst="rect">
            <a:avLst/>
          </a:prstGeom>
          <a:ln>
            <a:solidFill>
              <a:schemeClr val="tx1"/>
            </a:solidFill>
          </a:ln>
        </p:spPr>
      </p:pic>
      <p:grpSp>
        <p:nvGrpSpPr>
          <p:cNvPr id="111" name="Group 110">
            <a:extLst>
              <a:ext uri="{FF2B5EF4-FFF2-40B4-BE49-F238E27FC236}">
                <a16:creationId xmlns:a16="http://schemas.microsoft.com/office/drawing/2014/main" id="{B8BF9CEF-21B5-4D9F-94C7-B484309E6955}"/>
              </a:ext>
            </a:extLst>
          </p:cNvPr>
          <p:cNvGrpSpPr/>
          <p:nvPr/>
        </p:nvGrpSpPr>
        <p:grpSpPr>
          <a:xfrm>
            <a:off x="5477900" y="1918169"/>
            <a:ext cx="3333932" cy="961503"/>
            <a:chOff x="5477900" y="2268297"/>
            <a:chExt cx="3333932" cy="961503"/>
          </a:xfrm>
        </p:grpSpPr>
        <p:sp>
          <p:nvSpPr>
            <p:cNvPr id="27" name="TextBox 26">
              <a:extLst>
                <a:ext uri="{FF2B5EF4-FFF2-40B4-BE49-F238E27FC236}">
                  <a16:creationId xmlns:a16="http://schemas.microsoft.com/office/drawing/2014/main" id="{53ED702B-206F-4B05-85F6-A7718F852BAE}"/>
                </a:ext>
              </a:extLst>
            </p:cNvPr>
            <p:cNvSpPr txBox="1"/>
            <p:nvPr/>
          </p:nvSpPr>
          <p:spPr>
            <a:xfrm>
              <a:off x="5477900" y="2583469"/>
              <a:ext cx="3333931" cy="646331"/>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You can obtain the Request Form from your MHO. You must fill out the form in its entirety. The MHO will determine your eligibility</a:t>
              </a:r>
              <a:endParaRPr lang="en-US" sz="1200" i="1" dirty="0">
                <a:latin typeface="Segoe UI" panose="020B0502040204020203" pitchFamily="34" charset="0"/>
                <a:cs typeface="Segoe UI" panose="020B0502040204020203" pitchFamily="34" charset="0"/>
              </a:endParaRPr>
            </a:p>
          </p:txBody>
        </p:sp>
        <p:sp>
          <p:nvSpPr>
            <p:cNvPr id="106" name="TextBox 105">
              <a:extLst>
                <a:ext uri="{FF2B5EF4-FFF2-40B4-BE49-F238E27FC236}">
                  <a16:creationId xmlns:a16="http://schemas.microsoft.com/office/drawing/2014/main" id="{9C117983-B8E4-4891-8DFD-1E149D0F118B}"/>
                </a:ext>
              </a:extLst>
            </p:cNvPr>
            <p:cNvSpPr txBox="1"/>
            <p:nvPr/>
          </p:nvSpPr>
          <p:spPr>
            <a:xfrm>
              <a:off x="5539715" y="2268297"/>
              <a:ext cx="3272117" cy="338554"/>
            </a:xfrm>
            <a:prstGeom prst="rect">
              <a:avLst/>
            </a:prstGeom>
            <a:noFill/>
          </p:spPr>
          <p:txBody>
            <a:bodyPr wrap="square" rtlCol="0">
              <a:spAutoFit/>
            </a:bodyPr>
            <a:lstStyle/>
            <a:p>
              <a:pPr lvl="0">
                <a:defRPr/>
              </a:pPr>
              <a:r>
                <a:rPr lang="en-US" sz="1600" b="1" i="1" dirty="0">
                  <a:latin typeface="Segoe UI" panose="020B0502040204020203" pitchFamily="34" charset="0"/>
                  <a:cs typeface="Segoe UI" panose="020B0502040204020203" pitchFamily="34" charset="0"/>
                </a:rPr>
                <a:t>Completing the Request Form</a:t>
              </a:r>
            </a:p>
          </p:txBody>
        </p:sp>
      </p:grpSp>
      <p:sp>
        <p:nvSpPr>
          <p:cNvPr id="108" name="TextBox 107">
            <a:extLst>
              <a:ext uri="{FF2B5EF4-FFF2-40B4-BE49-F238E27FC236}">
                <a16:creationId xmlns:a16="http://schemas.microsoft.com/office/drawing/2014/main" id="{B969FE14-98F2-4192-8E2A-F2461B44DD90}"/>
              </a:ext>
            </a:extLst>
          </p:cNvPr>
          <p:cNvSpPr txBox="1"/>
          <p:nvPr/>
        </p:nvSpPr>
        <p:spPr>
          <a:xfrm>
            <a:off x="5183516" y="6052260"/>
            <a:ext cx="3751160" cy="461665"/>
          </a:xfrm>
          <a:prstGeom prst="rect">
            <a:avLst/>
          </a:prstGeom>
          <a:noFill/>
        </p:spPr>
        <p:txBody>
          <a:bodyPr wrap="square">
            <a:spAutoFit/>
          </a:bodyPr>
          <a:lstStyle/>
          <a:p>
            <a:pPr algn="ctr">
              <a:defRPr/>
            </a:pPr>
            <a:r>
              <a:rPr lang="en-US" sz="1200" i="1" dirty="0">
                <a:latin typeface="Segoe UI" panose="020B0502040204020203" pitchFamily="34" charset="0"/>
                <a:cs typeface="Segoe UI" panose="020B0502040204020203" pitchFamily="34" charset="0"/>
              </a:rPr>
              <a:t>To explore the DRP further, please visit the Marine Corps MHO Website (</a:t>
            </a:r>
            <a:r>
              <a:rPr lang="en-US" sz="1200" i="1" dirty="0">
                <a:latin typeface="Segoe UI" panose="020B0502040204020203" pitchFamily="34" charset="0"/>
                <a:cs typeface="Segoe UI" panose="020B0502040204020203" pitchFamily="34" charset="0"/>
                <a:hlinkClick r:id="rId13">
                  <a:extLst>
                    <a:ext uri="{A12FA001-AC4F-418D-AE19-62706E023703}">
                      <ahyp:hlinkClr xmlns:ahyp="http://schemas.microsoft.com/office/drawing/2018/hyperlinkcolor" val="tx"/>
                    </a:ext>
                  </a:extLst>
                </a:hlinkClick>
              </a:rPr>
              <a:t>https://bit.ly/3n2zyGe</a:t>
            </a:r>
            <a:r>
              <a:rPr lang="en-US" sz="1200" i="1"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753754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20E96-4F89-EF51-5EB1-8044C8D34C0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E21DCF5-13AB-FA0D-AE6D-F22F49D124B8}"/>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3AF9AD91-0DBE-E98B-FCE8-EB0A3CB3DE5B}"/>
              </a:ext>
            </a:extLst>
          </p:cNvPr>
          <p:cNvPicPr>
            <a:picLocks noChangeAspect="1"/>
          </p:cNvPicPr>
          <p:nvPr/>
        </p:nvPicPr>
        <p:blipFill>
          <a:blip r:embed="rId2"/>
          <a:stretch>
            <a:fillRect/>
          </a:stretch>
        </p:blipFill>
        <p:spPr>
          <a:xfrm>
            <a:off x="194651" y="190048"/>
            <a:ext cx="8754697" cy="6477904"/>
          </a:xfrm>
          <a:prstGeom prst="rect">
            <a:avLst/>
          </a:prstGeom>
        </p:spPr>
      </p:pic>
    </p:spTree>
    <p:extLst>
      <p:ext uri="{BB962C8B-B14F-4D97-AF65-F5344CB8AC3E}">
        <p14:creationId xmlns:p14="http://schemas.microsoft.com/office/powerpoint/2010/main" val="3072524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827649"/>
            <a:ext cx="7886700" cy="586249"/>
          </a:xfrm>
          <a:prstGeom prst="rect">
            <a:avLst/>
          </a:prstGeom>
        </p:spPr>
        <p:txBody>
          <a:bodyPr/>
          <a:lstStyle/>
          <a:p>
            <a:r>
              <a:rPr lang="en-US" dirty="0"/>
              <a:t>Connect with Marine Corps Housing 	</a:t>
            </a:r>
          </a:p>
        </p:txBody>
      </p:sp>
      <p:grpSp>
        <p:nvGrpSpPr>
          <p:cNvPr id="2" name="Group 1">
            <a:extLst>
              <a:ext uri="{FF2B5EF4-FFF2-40B4-BE49-F238E27FC236}">
                <a16:creationId xmlns:a16="http://schemas.microsoft.com/office/drawing/2014/main" id="{A5268C18-D24E-4600-8236-4B3C9BAC4658}"/>
              </a:ext>
            </a:extLst>
          </p:cNvPr>
          <p:cNvGrpSpPr/>
          <p:nvPr/>
        </p:nvGrpSpPr>
        <p:grpSpPr>
          <a:xfrm>
            <a:off x="1609062" y="5502725"/>
            <a:ext cx="6783070" cy="954107"/>
            <a:chOff x="1609062" y="5502725"/>
            <a:chExt cx="6783070" cy="954107"/>
          </a:xfrm>
        </p:grpSpPr>
        <p:sp>
          <p:nvSpPr>
            <p:cNvPr id="27" name="TextBox 26">
              <a:extLst>
                <a:ext uri="{FF2B5EF4-FFF2-40B4-BE49-F238E27FC236}">
                  <a16:creationId xmlns:a16="http://schemas.microsoft.com/office/drawing/2014/main" id="{9697FC70-0452-498E-BA29-21C8D42906E6}"/>
                </a:ext>
              </a:extLst>
            </p:cNvPr>
            <p:cNvSpPr txBox="1"/>
            <p:nvPr/>
          </p:nvSpPr>
          <p:spPr>
            <a:xfrm>
              <a:off x="2497671" y="5502725"/>
              <a:ext cx="5894461" cy="954107"/>
            </a:xfrm>
            <a:prstGeom prst="rect">
              <a:avLst/>
            </a:prstGeom>
            <a:noFill/>
          </p:spPr>
          <p:txBody>
            <a:bodyPr wrap="square" rtlCol="0">
              <a:spAutoFit/>
            </a:bodyPr>
            <a:lstStyle/>
            <a:p>
              <a:r>
                <a:rPr lang="en-US" sz="1400" b="1" dirty="0">
                  <a:latin typeface="Segoe UI" panose="020B0502040204020203" pitchFamily="34" charset="0"/>
                  <a:cs typeface="Segoe UI" panose="020B0502040204020203" pitchFamily="34" charset="0"/>
                </a:rPr>
                <a:t>For information on Marine Corps Housing policies, visit: </a:t>
              </a:r>
              <a:r>
                <a:rPr lang="en-US" sz="1400" b="1" dirty="0">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https://bit.ly/3n2zyGe</a:t>
              </a:r>
              <a:endParaRPr lang="en-US" sz="1400" b="1" dirty="0">
                <a:latin typeface="Segoe UI" panose="020B0502040204020203" pitchFamily="34" charset="0"/>
                <a:cs typeface="Segoe UI" panose="020B0502040204020203" pitchFamily="34" charset="0"/>
              </a:endParaRPr>
            </a:p>
            <a:p>
              <a:endParaRPr lang="en-US" sz="1400" b="1" dirty="0">
                <a:latin typeface="Segoe UI" panose="020B0502040204020203" pitchFamily="34" charset="0"/>
                <a:cs typeface="Segoe UI" panose="020B0502040204020203" pitchFamily="34" charset="0"/>
              </a:endParaRPr>
            </a:p>
            <a:p>
              <a:endParaRPr lang="en-US" sz="1400" b="1" dirty="0">
                <a:latin typeface="Segoe UI" panose="020B0502040204020203" pitchFamily="34" charset="0"/>
                <a:cs typeface="Segoe UI" panose="020B0502040204020203" pitchFamily="34" charset="0"/>
              </a:endParaRPr>
            </a:p>
          </p:txBody>
        </p:sp>
        <p:pic>
          <p:nvPicPr>
            <p:cNvPr id="5" name="Picture 4" descr="Qr code&#10;&#10;Description automatically generated">
              <a:extLst>
                <a:ext uri="{FF2B5EF4-FFF2-40B4-BE49-F238E27FC236}">
                  <a16:creationId xmlns:a16="http://schemas.microsoft.com/office/drawing/2014/main" id="{D09F9466-198A-40A5-BAF1-E31EBAAD7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062" y="5519283"/>
              <a:ext cx="735234" cy="728489"/>
            </a:xfrm>
            <a:prstGeom prst="rect">
              <a:avLst/>
            </a:prstGeom>
          </p:spPr>
        </p:pic>
      </p:grpSp>
      <p:grpSp>
        <p:nvGrpSpPr>
          <p:cNvPr id="12" name="Group 11">
            <a:extLst>
              <a:ext uri="{FF2B5EF4-FFF2-40B4-BE49-F238E27FC236}">
                <a16:creationId xmlns:a16="http://schemas.microsoft.com/office/drawing/2014/main" id="{36A7CEB2-8D47-41FE-95FC-693B66B4B445}"/>
              </a:ext>
            </a:extLst>
          </p:cNvPr>
          <p:cNvGrpSpPr/>
          <p:nvPr/>
        </p:nvGrpSpPr>
        <p:grpSpPr>
          <a:xfrm>
            <a:off x="1609062" y="1665692"/>
            <a:ext cx="6906288" cy="403169"/>
            <a:chOff x="1609062" y="1740049"/>
            <a:chExt cx="6906288" cy="403169"/>
          </a:xfrm>
        </p:grpSpPr>
        <p:grpSp>
          <p:nvGrpSpPr>
            <p:cNvPr id="9" name="Group 8">
              <a:extLst>
                <a:ext uri="{FF2B5EF4-FFF2-40B4-BE49-F238E27FC236}">
                  <a16:creationId xmlns:a16="http://schemas.microsoft.com/office/drawing/2014/main" id="{9FA97758-554F-4D22-87D5-E53DE87CBA20}"/>
                </a:ext>
              </a:extLst>
            </p:cNvPr>
            <p:cNvGrpSpPr/>
            <p:nvPr/>
          </p:nvGrpSpPr>
          <p:grpSpPr>
            <a:xfrm>
              <a:off x="1609062" y="1740049"/>
              <a:ext cx="662351" cy="403169"/>
              <a:chOff x="1609062" y="1944895"/>
              <a:chExt cx="662351" cy="403169"/>
            </a:xfrm>
          </p:grpSpPr>
          <p:sp>
            <p:nvSpPr>
              <p:cNvPr id="3" name="Freeform: Shape 2">
                <a:extLst>
                  <a:ext uri="{FF2B5EF4-FFF2-40B4-BE49-F238E27FC236}">
                    <a16:creationId xmlns:a16="http://schemas.microsoft.com/office/drawing/2014/main" id="{CB3060E1-991F-4CE9-A678-1EB2FB3DEF0D}"/>
                  </a:ext>
                </a:extLst>
              </p:cNvPr>
              <p:cNvSpPr/>
              <p:nvPr/>
            </p:nvSpPr>
            <p:spPr>
              <a:xfrm>
                <a:off x="1695456" y="1944895"/>
                <a:ext cx="489563" cy="331175"/>
              </a:xfrm>
              <a:custGeom>
                <a:avLst/>
                <a:gdLst>
                  <a:gd name="connsiteX0" fmla="*/ 446367 w 489563"/>
                  <a:gd name="connsiteY0" fmla="*/ 287979 h 331175"/>
                  <a:gd name="connsiteX1" fmla="*/ 43197 w 489563"/>
                  <a:gd name="connsiteY1" fmla="*/ 287979 h 331175"/>
                  <a:gd name="connsiteX2" fmla="*/ 43197 w 489563"/>
                  <a:gd name="connsiteY2" fmla="*/ 43197 h 331175"/>
                  <a:gd name="connsiteX3" fmla="*/ 446367 w 489563"/>
                  <a:gd name="connsiteY3" fmla="*/ 43197 h 331175"/>
                  <a:gd name="connsiteX4" fmla="*/ 489564 w 489563"/>
                  <a:gd name="connsiteY4" fmla="*/ 28798 h 331175"/>
                  <a:gd name="connsiteX5" fmla="*/ 460766 w 489563"/>
                  <a:gd name="connsiteY5" fmla="*/ 0 h 331175"/>
                  <a:gd name="connsiteX6" fmla="*/ 28798 w 489563"/>
                  <a:gd name="connsiteY6" fmla="*/ 0 h 331175"/>
                  <a:gd name="connsiteX7" fmla="*/ 0 w 489563"/>
                  <a:gd name="connsiteY7" fmla="*/ 28798 h 331175"/>
                  <a:gd name="connsiteX8" fmla="*/ 0 w 489563"/>
                  <a:gd name="connsiteY8" fmla="*/ 331176 h 331175"/>
                  <a:gd name="connsiteX9" fmla="*/ 489564 w 489563"/>
                  <a:gd name="connsiteY9" fmla="*/ 331176 h 33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563" h="331175">
                    <a:moveTo>
                      <a:pt x="446367" y="287979"/>
                    </a:moveTo>
                    <a:lnTo>
                      <a:pt x="43197" y="287979"/>
                    </a:lnTo>
                    <a:lnTo>
                      <a:pt x="43197" y="43197"/>
                    </a:lnTo>
                    <a:lnTo>
                      <a:pt x="446367" y="43197"/>
                    </a:lnTo>
                    <a:close/>
                    <a:moveTo>
                      <a:pt x="489564" y="28798"/>
                    </a:moveTo>
                    <a:cubicBezTo>
                      <a:pt x="489564" y="12894"/>
                      <a:pt x="476670" y="0"/>
                      <a:pt x="460766" y="0"/>
                    </a:cubicBezTo>
                    <a:lnTo>
                      <a:pt x="28798" y="0"/>
                    </a:lnTo>
                    <a:cubicBezTo>
                      <a:pt x="12894" y="0"/>
                      <a:pt x="0" y="12894"/>
                      <a:pt x="0" y="28798"/>
                    </a:cubicBezTo>
                    <a:lnTo>
                      <a:pt x="0" y="331176"/>
                    </a:lnTo>
                    <a:lnTo>
                      <a:pt x="489564" y="331176"/>
                    </a:lnTo>
                    <a:close/>
                  </a:path>
                </a:pathLst>
              </a:custGeom>
              <a:solidFill>
                <a:srgbClr val="000000"/>
              </a:solidFill>
              <a:ln w="7144"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15A2E03-0967-4FB0-A1FB-4B2834C64AE5}"/>
                  </a:ext>
                </a:extLst>
              </p:cNvPr>
              <p:cNvSpPr/>
              <p:nvPr/>
            </p:nvSpPr>
            <p:spPr>
              <a:xfrm>
                <a:off x="1609062" y="2304868"/>
                <a:ext cx="662351" cy="43196"/>
              </a:xfrm>
              <a:custGeom>
                <a:avLst/>
                <a:gdLst>
                  <a:gd name="connsiteX0" fmla="*/ 374372 w 662351"/>
                  <a:gd name="connsiteY0" fmla="*/ 0 h 43196"/>
                  <a:gd name="connsiteX1" fmla="*/ 374372 w 662351"/>
                  <a:gd name="connsiteY1" fmla="*/ 7199 h 43196"/>
                  <a:gd name="connsiteX2" fmla="*/ 368066 w 662351"/>
                  <a:gd name="connsiteY2" fmla="*/ 14399 h 43196"/>
                  <a:gd name="connsiteX3" fmla="*/ 367173 w 662351"/>
                  <a:gd name="connsiteY3" fmla="*/ 14399 h 43196"/>
                  <a:gd name="connsiteX4" fmla="*/ 295178 w 662351"/>
                  <a:gd name="connsiteY4" fmla="*/ 14399 h 43196"/>
                  <a:gd name="connsiteX5" fmla="*/ 287979 w 662351"/>
                  <a:gd name="connsiteY5" fmla="*/ 8093 h 43196"/>
                  <a:gd name="connsiteX6" fmla="*/ 287979 w 662351"/>
                  <a:gd name="connsiteY6" fmla="*/ 7199 h 43196"/>
                  <a:gd name="connsiteX7" fmla="*/ 287979 w 662351"/>
                  <a:gd name="connsiteY7" fmla="*/ 0 h 43196"/>
                  <a:gd name="connsiteX8" fmla="*/ 0 w 662351"/>
                  <a:gd name="connsiteY8" fmla="*/ 0 h 43196"/>
                  <a:gd name="connsiteX9" fmla="*/ 0 w 662351"/>
                  <a:gd name="connsiteY9" fmla="*/ 14399 h 43196"/>
                  <a:gd name="connsiteX10" fmla="*/ 28798 w 662351"/>
                  <a:gd name="connsiteY10" fmla="*/ 43197 h 43196"/>
                  <a:gd name="connsiteX11" fmla="*/ 633553 w 662351"/>
                  <a:gd name="connsiteY11" fmla="*/ 43197 h 43196"/>
                  <a:gd name="connsiteX12" fmla="*/ 662351 w 662351"/>
                  <a:gd name="connsiteY12" fmla="*/ 14399 h 43196"/>
                  <a:gd name="connsiteX13" fmla="*/ 662351 w 662351"/>
                  <a:gd name="connsiteY13" fmla="*/ 0 h 4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351" h="43196">
                    <a:moveTo>
                      <a:pt x="374372" y="0"/>
                    </a:moveTo>
                    <a:lnTo>
                      <a:pt x="374372" y="7199"/>
                    </a:lnTo>
                    <a:cubicBezTo>
                      <a:pt x="374619" y="10929"/>
                      <a:pt x="371796" y="14152"/>
                      <a:pt x="368066" y="14399"/>
                    </a:cubicBezTo>
                    <a:cubicBezTo>
                      <a:pt x="367769" y="14418"/>
                      <a:pt x="367470" y="14418"/>
                      <a:pt x="367173" y="14399"/>
                    </a:cubicBezTo>
                    <a:lnTo>
                      <a:pt x="295178" y="14399"/>
                    </a:lnTo>
                    <a:cubicBezTo>
                      <a:pt x="291449" y="14646"/>
                      <a:pt x="288226" y="11822"/>
                      <a:pt x="287979" y="8093"/>
                    </a:cubicBezTo>
                    <a:cubicBezTo>
                      <a:pt x="287959" y="7796"/>
                      <a:pt x="287959" y="7497"/>
                      <a:pt x="287979" y="7199"/>
                    </a:cubicBezTo>
                    <a:lnTo>
                      <a:pt x="287979" y="0"/>
                    </a:lnTo>
                    <a:lnTo>
                      <a:pt x="0" y="0"/>
                    </a:lnTo>
                    <a:lnTo>
                      <a:pt x="0" y="14399"/>
                    </a:lnTo>
                    <a:cubicBezTo>
                      <a:pt x="0" y="30303"/>
                      <a:pt x="12893" y="43197"/>
                      <a:pt x="28798" y="43197"/>
                    </a:cubicBezTo>
                    <a:lnTo>
                      <a:pt x="633553" y="43197"/>
                    </a:lnTo>
                    <a:cubicBezTo>
                      <a:pt x="649458" y="43197"/>
                      <a:pt x="662351" y="30303"/>
                      <a:pt x="662351" y="14399"/>
                    </a:cubicBezTo>
                    <a:lnTo>
                      <a:pt x="662351" y="0"/>
                    </a:lnTo>
                    <a:close/>
                  </a:path>
                </a:pathLst>
              </a:custGeom>
              <a:solidFill>
                <a:srgbClr val="000000"/>
              </a:solidFill>
              <a:ln w="7144"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087CE6AD-AC14-4C1C-B143-54BA86E6B696}"/>
                  </a:ext>
                </a:extLst>
              </p:cNvPr>
              <p:cNvSpPr/>
              <p:nvPr/>
            </p:nvSpPr>
            <p:spPr>
              <a:xfrm>
                <a:off x="1839445" y="2009690"/>
                <a:ext cx="201585" cy="201585"/>
              </a:xfrm>
              <a:custGeom>
                <a:avLst/>
                <a:gdLst>
                  <a:gd name="connsiteX0" fmla="*/ 100793 w 201585"/>
                  <a:gd name="connsiteY0" fmla="*/ 0 h 201585"/>
                  <a:gd name="connsiteX1" fmla="*/ 0 w 201585"/>
                  <a:gd name="connsiteY1" fmla="*/ 100793 h 201585"/>
                  <a:gd name="connsiteX2" fmla="*/ 100793 w 201585"/>
                  <a:gd name="connsiteY2" fmla="*/ 201585 h 201585"/>
                  <a:gd name="connsiteX3" fmla="*/ 201585 w 201585"/>
                  <a:gd name="connsiteY3" fmla="*/ 100793 h 201585"/>
                  <a:gd name="connsiteX4" fmla="*/ 100793 w 201585"/>
                  <a:gd name="connsiteY4" fmla="*/ 0 h 201585"/>
                  <a:gd name="connsiteX5" fmla="*/ 107992 w 201585"/>
                  <a:gd name="connsiteY5" fmla="*/ 107992 h 201585"/>
                  <a:gd name="connsiteX6" fmla="*/ 141038 w 201585"/>
                  <a:gd name="connsiteY6" fmla="*/ 107992 h 201585"/>
                  <a:gd name="connsiteX7" fmla="*/ 107992 w 201585"/>
                  <a:gd name="connsiteY7" fmla="*/ 173579 h 201585"/>
                  <a:gd name="connsiteX8" fmla="*/ 107992 w 201585"/>
                  <a:gd name="connsiteY8" fmla="*/ 93593 h 201585"/>
                  <a:gd name="connsiteX9" fmla="*/ 107992 w 201585"/>
                  <a:gd name="connsiteY9" fmla="*/ 27934 h 201585"/>
                  <a:gd name="connsiteX10" fmla="*/ 141038 w 201585"/>
                  <a:gd name="connsiteY10" fmla="*/ 93593 h 201585"/>
                  <a:gd name="connsiteX11" fmla="*/ 93593 w 201585"/>
                  <a:gd name="connsiteY11" fmla="*/ 93593 h 201585"/>
                  <a:gd name="connsiteX12" fmla="*/ 61627 w 201585"/>
                  <a:gd name="connsiteY12" fmla="*/ 93593 h 201585"/>
                  <a:gd name="connsiteX13" fmla="*/ 93593 w 201585"/>
                  <a:gd name="connsiteY13" fmla="*/ 28798 h 201585"/>
                  <a:gd name="connsiteX14" fmla="*/ 93593 w 201585"/>
                  <a:gd name="connsiteY14" fmla="*/ 107992 h 201585"/>
                  <a:gd name="connsiteX15" fmla="*/ 93593 w 201585"/>
                  <a:gd name="connsiteY15" fmla="*/ 172787 h 201585"/>
                  <a:gd name="connsiteX16" fmla="*/ 61627 w 201585"/>
                  <a:gd name="connsiteY16" fmla="*/ 107992 h 201585"/>
                  <a:gd name="connsiteX17" fmla="*/ 47157 w 201585"/>
                  <a:gd name="connsiteY17" fmla="*/ 93593 h 201585"/>
                  <a:gd name="connsiteX18" fmla="*/ 16343 w 201585"/>
                  <a:gd name="connsiteY18" fmla="*/ 93593 h 201585"/>
                  <a:gd name="connsiteX19" fmla="*/ 84522 w 201585"/>
                  <a:gd name="connsiteY19" fmla="*/ 17639 h 201585"/>
                  <a:gd name="connsiteX20" fmla="*/ 47157 w 201585"/>
                  <a:gd name="connsiteY20" fmla="*/ 93593 h 201585"/>
                  <a:gd name="connsiteX21" fmla="*/ 47157 w 201585"/>
                  <a:gd name="connsiteY21" fmla="*/ 107992 h 201585"/>
                  <a:gd name="connsiteX22" fmla="*/ 84666 w 201585"/>
                  <a:gd name="connsiteY22" fmla="*/ 184018 h 201585"/>
                  <a:gd name="connsiteX23" fmla="*/ 16343 w 201585"/>
                  <a:gd name="connsiteY23" fmla="*/ 107992 h 201585"/>
                  <a:gd name="connsiteX24" fmla="*/ 155509 w 201585"/>
                  <a:gd name="connsiteY24" fmla="*/ 107992 h 201585"/>
                  <a:gd name="connsiteX25" fmla="*/ 185242 w 201585"/>
                  <a:gd name="connsiteY25" fmla="*/ 107992 h 201585"/>
                  <a:gd name="connsiteX26" fmla="*/ 118215 w 201585"/>
                  <a:gd name="connsiteY26" fmla="*/ 183730 h 201585"/>
                  <a:gd name="connsiteX27" fmla="*/ 155509 w 201585"/>
                  <a:gd name="connsiteY27" fmla="*/ 107992 h 201585"/>
                  <a:gd name="connsiteX28" fmla="*/ 155509 w 201585"/>
                  <a:gd name="connsiteY28" fmla="*/ 93593 h 201585"/>
                  <a:gd name="connsiteX29" fmla="*/ 118431 w 201585"/>
                  <a:gd name="connsiteY29" fmla="*/ 17927 h 201585"/>
                  <a:gd name="connsiteX30" fmla="*/ 185242 w 201585"/>
                  <a:gd name="connsiteY30" fmla="*/ 93593 h 20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1585" h="201585">
                    <a:moveTo>
                      <a:pt x="100793" y="0"/>
                    </a:moveTo>
                    <a:cubicBezTo>
                      <a:pt x="45126" y="0"/>
                      <a:pt x="0" y="45126"/>
                      <a:pt x="0" y="100793"/>
                    </a:cubicBezTo>
                    <a:cubicBezTo>
                      <a:pt x="0" y="156459"/>
                      <a:pt x="45126" y="201585"/>
                      <a:pt x="100793" y="201585"/>
                    </a:cubicBezTo>
                    <a:cubicBezTo>
                      <a:pt x="156459" y="201585"/>
                      <a:pt x="201585" y="156459"/>
                      <a:pt x="201585" y="100793"/>
                    </a:cubicBezTo>
                    <a:cubicBezTo>
                      <a:pt x="201585" y="45126"/>
                      <a:pt x="156459" y="0"/>
                      <a:pt x="100793" y="0"/>
                    </a:cubicBezTo>
                    <a:close/>
                    <a:moveTo>
                      <a:pt x="107992" y="107992"/>
                    </a:moveTo>
                    <a:lnTo>
                      <a:pt x="141038" y="107992"/>
                    </a:lnTo>
                    <a:cubicBezTo>
                      <a:pt x="137274" y="132811"/>
                      <a:pt x="125699" y="155786"/>
                      <a:pt x="107992" y="173579"/>
                    </a:cubicBezTo>
                    <a:close/>
                    <a:moveTo>
                      <a:pt x="107992" y="93593"/>
                    </a:moveTo>
                    <a:lnTo>
                      <a:pt x="107992" y="27934"/>
                    </a:lnTo>
                    <a:cubicBezTo>
                      <a:pt x="125717" y="45744"/>
                      <a:pt x="137294" y="68746"/>
                      <a:pt x="141038" y="93593"/>
                    </a:cubicBezTo>
                    <a:close/>
                    <a:moveTo>
                      <a:pt x="93593" y="93593"/>
                    </a:moveTo>
                    <a:lnTo>
                      <a:pt x="61627" y="93593"/>
                    </a:lnTo>
                    <a:cubicBezTo>
                      <a:pt x="65208" y="69172"/>
                      <a:pt x="76393" y="46500"/>
                      <a:pt x="93593" y="28798"/>
                    </a:cubicBezTo>
                    <a:close/>
                    <a:moveTo>
                      <a:pt x="93593" y="107992"/>
                    </a:moveTo>
                    <a:lnTo>
                      <a:pt x="93593" y="172787"/>
                    </a:lnTo>
                    <a:cubicBezTo>
                      <a:pt x="76425" y="155062"/>
                      <a:pt x="65245" y="132402"/>
                      <a:pt x="61627" y="107992"/>
                    </a:cubicBezTo>
                    <a:close/>
                    <a:moveTo>
                      <a:pt x="47157" y="93593"/>
                    </a:moveTo>
                    <a:lnTo>
                      <a:pt x="16343" y="93593"/>
                    </a:lnTo>
                    <a:cubicBezTo>
                      <a:pt x="19539" y="55882"/>
                      <a:pt x="47374" y="24873"/>
                      <a:pt x="84522" y="17639"/>
                    </a:cubicBezTo>
                    <a:cubicBezTo>
                      <a:pt x="63998" y="38119"/>
                      <a:pt x="50855" y="64835"/>
                      <a:pt x="47157" y="93593"/>
                    </a:cubicBezTo>
                    <a:close/>
                    <a:moveTo>
                      <a:pt x="47157" y="107992"/>
                    </a:moveTo>
                    <a:cubicBezTo>
                      <a:pt x="50858" y="136800"/>
                      <a:pt x="64057" y="163553"/>
                      <a:pt x="84666" y="184018"/>
                    </a:cubicBezTo>
                    <a:cubicBezTo>
                      <a:pt x="47462" y="176789"/>
                      <a:pt x="19572" y="145753"/>
                      <a:pt x="16343" y="107992"/>
                    </a:cubicBezTo>
                    <a:close/>
                    <a:moveTo>
                      <a:pt x="155509" y="107992"/>
                    </a:moveTo>
                    <a:lnTo>
                      <a:pt x="185242" y="107992"/>
                    </a:lnTo>
                    <a:cubicBezTo>
                      <a:pt x="182090" y="145275"/>
                      <a:pt x="154839" y="176068"/>
                      <a:pt x="118215" y="183730"/>
                    </a:cubicBezTo>
                    <a:cubicBezTo>
                      <a:pt x="138729" y="163339"/>
                      <a:pt x="151853" y="136685"/>
                      <a:pt x="155509" y="107992"/>
                    </a:cubicBezTo>
                    <a:close/>
                    <a:moveTo>
                      <a:pt x="155509" y="93593"/>
                    </a:moveTo>
                    <a:cubicBezTo>
                      <a:pt x="151823" y="64975"/>
                      <a:pt x="138788" y="38375"/>
                      <a:pt x="118431" y="17927"/>
                    </a:cubicBezTo>
                    <a:cubicBezTo>
                      <a:pt x="154946" y="25665"/>
                      <a:pt x="182085" y="56401"/>
                      <a:pt x="185242" y="93593"/>
                    </a:cubicBezTo>
                    <a:close/>
                  </a:path>
                </a:pathLst>
              </a:custGeom>
              <a:solidFill>
                <a:srgbClr val="000000"/>
              </a:solidFill>
              <a:ln w="7144" cap="flat">
                <a:noFill/>
                <a:prstDash val="solid"/>
                <a:miter/>
              </a:ln>
            </p:spPr>
            <p:txBody>
              <a:bodyPr rtlCol="0" anchor="ctr"/>
              <a:lstStyle/>
              <a:p>
                <a:endParaRPr lang="en-US" dirty="0"/>
              </a:p>
            </p:txBody>
          </p:sp>
        </p:grpSp>
        <p:sp>
          <p:nvSpPr>
            <p:cNvPr id="10" name="TextBox 9">
              <a:extLst>
                <a:ext uri="{FF2B5EF4-FFF2-40B4-BE49-F238E27FC236}">
                  <a16:creationId xmlns:a16="http://schemas.microsoft.com/office/drawing/2014/main" id="{9FE03CE5-61FE-4A9A-9FFC-16BF26DC7382}"/>
                </a:ext>
              </a:extLst>
            </p:cNvPr>
            <p:cNvSpPr txBox="1"/>
            <p:nvPr/>
          </p:nvSpPr>
          <p:spPr>
            <a:xfrm>
              <a:off x="2620889" y="1740777"/>
              <a:ext cx="5894461" cy="307777"/>
            </a:xfrm>
            <a:prstGeom prst="rect">
              <a:avLst/>
            </a:prstGeom>
            <a:noFill/>
          </p:spPr>
          <p:txBody>
            <a:bodyPr wrap="square" rtlCol="0">
              <a:spAutoFit/>
            </a:bodyPr>
            <a:lstStyle/>
            <a:p>
              <a:pPr lvl="0" defTabSz="685800">
                <a:defRPr/>
              </a:pPr>
              <a:r>
                <a:rPr lang="en-US" sz="1400" b="1" i="1" dirty="0">
                  <a:latin typeface="Segoe UI" panose="020B0502040204020203" pitchFamily="34" charset="0"/>
                  <a:cs typeface="Segoe UI" panose="020B0502040204020203" pitchFamily="34" charset="0"/>
                </a:rPr>
                <a:t>https://www.mcrdpi.marine.mil</a:t>
              </a:r>
            </a:p>
          </p:txBody>
        </p:sp>
      </p:grpSp>
      <p:sp>
        <p:nvSpPr>
          <p:cNvPr id="28" name="Date Placeholder 8">
            <a:extLst>
              <a:ext uri="{FF2B5EF4-FFF2-40B4-BE49-F238E27FC236}">
                <a16:creationId xmlns:a16="http://schemas.microsoft.com/office/drawing/2014/main" id="{431EC5D2-B224-4A82-BFBB-4E93F10CE8B5}"/>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31" name="Slide Number Placeholder 10">
            <a:extLst>
              <a:ext uri="{FF2B5EF4-FFF2-40B4-BE49-F238E27FC236}">
                <a16:creationId xmlns:a16="http://schemas.microsoft.com/office/drawing/2014/main" id="{4616B03A-2828-4724-8D2D-AD62E2AC0A87}"/>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23</a:t>
            </a:fld>
            <a:endParaRPr lang="en-US" dirty="0"/>
          </a:p>
        </p:txBody>
      </p:sp>
    </p:spTree>
    <p:extLst>
      <p:ext uri="{BB962C8B-B14F-4D97-AF65-F5344CB8AC3E}">
        <p14:creationId xmlns:p14="http://schemas.microsoft.com/office/powerpoint/2010/main" val="111899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Welcome!</a:t>
            </a:r>
          </a:p>
        </p:txBody>
      </p:sp>
      <p:grpSp>
        <p:nvGrpSpPr>
          <p:cNvPr id="5" name="Group 4">
            <a:extLst>
              <a:ext uri="{FF2B5EF4-FFF2-40B4-BE49-F238E27FC236}">
                <a16:creationId xmlns:a16="http://schemas.microsoft.com/office/drawing/2014/main" id="{FB3A5870-863F-498F-9557-6ADB89066E5D}"/>
              </a:ext>
            </a:extLst>
          </p:cNvPr>
          <p:cNvGrpSpPr/>
          <p:nvPr/>
        </p:nvGrpSpPr>
        <p:grpSpPr>
          <a:xfrm>
            <a:off x="624040" y="1404796"/>
            <a:ext cx="8075743" cy="5258911"/>
            <a:chOff x="681189" y="1005748"/>
            <a:chExt cx="8075743" cy="5674383"/>
          </a:xfrm>
        </p:grpSpPr>
        <p:sp>
          <p:nvSpPr>
            <p:cNvPr id="2" name="Rectangle 1">
              <a:extLst>
                <a:ext uri="{FF2B5EF4-FFF2-40B4-BE49-F238E27FC236}">
                  <a16:creationId xmlns:a16="http://schemas.microsoft.com/office/drawing/2014/main" id="{2474D15B-D1C5-45F7-A4F8-AC2A2D775603}"/>
                </a:ext>
              </a:extLst>
            </p:cNvPr>
            <p:cNvSpPr/>
            <p:nvPr/>
          </p:nvSpPr>
          <p:spPr>
            <a:xfrm>
              <a:off x="723275" y="3290837"/>
              <a:ext cx="8033657" cy="33082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B99DBC7-6D0E-431B-909E-0288CD97CD9C}"/>
                </a:ext>
              </a:extLst>
            </p:cNvPr>
            <p:cNvSpPr txBox="1"/>
            <p:nvPr/>
          </p:nvSpPr>
          <p:spPr>
            <a:xfrm>
              <a:off x="681189" y="1005748"/>
              <a:ext cx="7978515" cy="1261950"/>
            </a:xfrm>
            <a:prstGeom prst="rect">
              <a:avLst/>
            </a:prstGeom>
            <a:noFill/>
          </p:spPr>
          <p:txBody>
            <a:bodyPr wrap="square" rtlCol="0">
              <a:spAutoFit/>
            </a:bodyPr>
            <a:lstStyle/>
            <a:p>
              <a:pPr algn="ctr"/>
              <a:r>
                <a:rPr lang="en-US" sz="1400" i="1" dirty="0">
                  <a:latin typeface="Segoe UI" panose="020B0502040204020203" pitchFamily="34" charset="0"/>
                  <a:cs typeface="Segoe UI" panose="020B0502040204020203" pitchFamily="34" charset="0"/>
                </a:rPr>
                <a:t>The Military Housing Office (MHO) welcomes you to MCRD PARRIS ISLAND  where our MISSION is to ensure the MILITARY SERVICE MEMBERS in Public Privatized Venture (PPV) housing are provided with a comfortable, adequate, well-maintained and managed living facilities that shelters them and their families. In addition, provide mediation if needed by resident that complies with fair housing objectives.</a:t>
              </a:r>
            </a:p>
          </p:txBody>
        </p:sp>
        <p:pic>
          <p:nvPicPr>
            <p:cNvPr id="22" name="Graphic 21" descr="House">
              <a:extLst>
                <a:ext uri="{FF2B5EF4-FFF2-40B4-BE49-F238E27FC236}">
                  <a16:creationId xmlns:a16="http://schemas.microsoft.com/office/drawing/2014/main" id="{6096E55D-62C2-44C2-BA08-863600BDD8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42669" y="2148953"/>
              <a:ext cx="1258662" cy="1119859"/>
            </a:xfrm>
            <a:prstGeom prst="rect">
              <a:avLst/>
            </a:prstGeom>
          </p:spPr>
        </p:pic>
        <p:sp>
          <p:nvSpPr>
            <p:cNvPr id="23" name="TextBox 22">
              <a:extLst>
                <a:ext uri="{FF2B5EF4-FFF2-40B4-BE49-F238E27FC236}">
                  <a16:creationId xmlns:a16="http://schemas.microsoft.com/office/drawing/2014/main" id="{D13D8598-24B1-4E08-96B7-2B017D475D57}"/>
                </a:ext>
              </a:extLst>
            </p:cNvPr>
            <p:cNvSpPr txBox="1"/>
            <p:nvPr/>
          </p:nvSpPr>
          <p:spPr>
            <a:xfrm>
              <a:off x="853903" y="3209770"/>
              <a:ext cx="7772399" cy="3470361"/>
            </a:xfrm>
            <a:prstGeom prst="rect">
              <a:avLst/>
            </a:prstGeom>
            <a:noFill/>
          </p:spPr>
          <p:txBody>
            <a:bodyPr wrap="square" rtlCol="0">
              <a:spAutoFit/>
            </a:bodyPr>
            <a:lstStyle/>
            <a:p>
              <a:pPr marL="285750" indent="-285750">
                <a:spcBef>
                  <a:spcPts val="600"/>
                </a:spcBef>
                <a:buFont typeface="Arial" panose="020B0604020202020204" pitchFamily="34" charset="0"/>
                <a:buChar char="•"/>
              </a:pPr>
              <a:endParaRPr lang="en-US" sz="100" dirty="0">
                <a:latin typeface="Segoe UI" panose="020B0502040204020203" pitchFamily="34" charset="0"/>
                <a:cs typeface="Segoe UI" panose="020B0502040204020203" pitchFamily="34" charset="0"/>
              </a:endParaRPr>
            </a:p>
            <a:p>
              <a:pPr marL="285750" indent="-285750">
                <a:spcBef>
                  <a:spcPts val="600"/>
                </a:spcBef>
                <a:buFont typeface="Arial" panose="020B0604020202020204" pitchFamily="34" charset="0"/>
                <a:buChar char="•"/>
              </a:pPr>
              <a:r>
                <a:rPr lang="en-US" sz="1600" dirty="0">
                  <a:latin typeface="Segoe UI" panose="020B0502040204020203" pitchFamily="34" charset="0"/>
                  <a:cs typeface="Segoe UI" panose="020B0502040204020203" pitchFamily="34" charset="0"/>
                </a:rPr>
                <a:t>This brief is an introduction to your MHO and PPV Partner and includes your rights and responsibilities as a tenant</a:t>
              </a:r>
            </a:p>
            <a:p>
              <a:pPr marL="285750" indent="-2857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buClr>
                  <a:schemeClr val="tx1"/>
                </a:buClr>
                <a:buFont typeface="Arial" panose="020B0604020202020204" pitchFamily="34" charset="0"/>
                <a:buChar char="•"/>
              </a:pPr>
              <a:r>
                <a:rPr lang="en-US" sz="1600" b="1" i="1" dirty="0">
                  <a:solidFill>
                    <a:srgbClr val="AA182C"/>
                  </a:solidFill>
                  <a:latin typeface="Segoe UI" panose="020B0502040204020203" pitchFamily="34" charset="0"/>
                  <a:cs typeface="Segoe UI" panose="020B0502040204020203" pitchFamily="34" charset="0"/>
                </a:rPr>
                <a:t>Atlantic Marine Corps Communities </a:t>
              </a:r>
              <a:r>
                <a:rPr lang="en-US" sz="1600" dirty="0">
                  <a:latin typeface="Segoe UI" panose="020B0502040204020203" pitchFamily="34" charset="0"/>
                  <a:cs typeface="Segoe UI" panose="020B0502040204020203" pitchFamily="34" charset="0"/>
                </a:rPr>
                <a:t>is a privatized company that owns and manages your rental property. The MHO, your government point of contact (POC), will assist you with any housing concerns and serve as your housing advocate</a:t>
              </a:r>
            </a:p>
            <a:p>
              <a:pPr>
                <a:buClr>
                  <a:schemeClr val="tx1"/>
                </a:buClr>
              </a:pPr>
              <a:endParaRPr lang="en-US" sz="1600" dirty="0">
                <a:solidFill>
                  <a:srgbClr val="002060"/>
                </a:solidFill>
                <a:latin typeface="Segoe UI" panose="020B0502040204020203" pitchFamily="34" charset="0"/>
                <a:cs typeface="Segoe UI" panose="020B0502040204020203" pitchFamily="34" charset="0"/>
              </a:endParaRPr>
            </a:p>
            <a:p>
              <a:pPr marL="285750" indent="-285750">
                <a:spcBef>
                  <a:spcPts val="600"/>
                </a:spcBef>
                <a:buFont typeface="Arial" panose="020B0604020202020204" pitchFamily="34" charset="0"/>
                <a:buChar char="•"/>
              </a:pPr>
              <a:r>
                <a:rPr lang="en-US" sz="1600" dirty="0">
                  <a:latin typeface="Segoe UI" panose="020B0502040204020203" pitchFamily="34" charset="0"/>
                  <a:cs typeface="Segoe UI" panose="020B0502040204020203" pitchFamily="34" charset="0"/>
                </a:rPr>
                <a:t>Your PPV Partner now requires you to obtain renters’ insurance as a condition of your occupancy. Renters’ insurance helps protect you and your belongings. Additional information on renters' insurance is found within this brief and is available from your MHO</a:t>
              </a:r>
            </a:p>
          </p:txBody>
        </p:sp>
      </p:grpSp>
      <p:sp>
        <p:nvSpPr>
          <p:cNvPr id="13" name="Slide Number Placeholder 10">
            <a:extLst>
              <a:ext uri="{FF2B5EF4-FFF2-40B4-BE49-F238E27FC236}">
                <a16:creationId xmlns:a16="http://schemas.microsoft.com/office/drawing/2014/main" id="{FCA99619-2A75-4398-84DB-34F12812D397}"/>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3</a:t>
            </a:fld>
            <a:endParaRPr lang="en-US" dirty="0"/>
          </a:p>
        </p:txBody>
      </p:sp>
      <p:sp>
        <p:nvSpPr>
          <p:cNvPr id="10" name="Date Placeholder 8">
            <a:extLst>
              <a:ext uri="{FF2B5EF4-FFF2-40B4-BE49-F238E27FC236}">
                <a16:creationId xmlns:a16="http://schemas.microsoft.com/office/drawing/2014/main" id="{CB02BD8F-1459-4545-A0CB-4A2037A9E2BC}"/>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Tree>
    <p:extLst>
      <p:ext uri="{BB962C8B-B14F-4D97-AF65-F5344CB8AC3E}">
        <p14:creationId xmlns:p14="http://schemas.microsoft.com/office/powerpoint/2010/main" val="74704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Contact Information</a:t>
            </a:r>
          </a:p>
        </p:txBody>
      </p:sp>
      <p:sp>
        <p:nvSpPr>
          <p:cNvPr id="22" name="Oval 21">
            <a:extLst>
              <a:ext uri="{FF2B5EF4-FFF2-40B4-BE49-F238E27FC236}">
                <a16:creationId xmlns:a16="http://schemas.microsoft.com/office/drawing/2014/main" id="{49C15A0C-5BEB-4A73-B75B-1BA755B80414}"/>
              </a:ext>
            </a:extLst>
          </p:cNvPr>
          <p:cNvSpPr/>
          <p:nvPr/>
        </p:nvSpPr>
        <p:spPr bwMode="auto">
          <a:xfrm>
            <a:off x="3686537" y="2042438"/>
            <a:ext cx="1770927" cy="1296365"/>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aphicFrame>
        <p:nvGraphicFramePr>
          <p:cNvPr id="3" name="Table 4">
            <a:extLst>
              <a:ext uri="{FF2B5EF4-FFF2-40B4-BE49-F238E27FC236}">
                <a16:creationId xmlns:a16="http://schemas.microsoft.com/office/drawing/2014/main" id="{188CDEE4-FB33-4D2F-A066-5F4858342634}"/>
              </a:ext>
            </a:extLst>
          </p:cNvPr>
          <p:cNvGraphicFramePr>
            <a:graphicFrameLocks noGrp="1"/>
          </p:cNvGraphicFramePr>
          <p:nvPr>
            <p:extLst>
              <p:ext uri="{D42A27DB-BD31-4B8C-83A1-F6EECF244321}">
                <p14:modId xmlns:p14="http://schemas.microsoft.com/office/powerpoint/2010/main" val="2715256913"/>
              </p:ext>
            </p:extLst>
          </p:nvPr>
        </p:nvGraphicFramePr>
        <p:xfrm>
          <a:off x="723900" y="1485900"/>
          <a:ext cx="7886700" cy="4709189"/>
        </p:xfrm>
        <a:graphic>
          <a:graphicData uri="http://schemas.openxmlformats.org/drawingml/2006/table">
            <a:tbl>
              <a:tblPr firstRow="1" bandRow="1">
                <a:tableStyleId>{5C22544A-7EE6-4342-B048-85BDC9FD1C3A}</a:tableStyleId>
              </a:tblPr>
              <a:tblGrid>
                <a:gridCol w="3937747">
                  <a:extLst>
                    <a:ext uri="{9D8B030D-6E8A-4147-A177-3AD203B41FA5}">
                      <a16:colId xmlns:a16="http://schemas.microsoft.com/office/drawing/2014/main" val="1969857872"/>
                    </a:ext>
                  </a:extLst>
                </a:gridCol>
                <a:gridCol w="3948953">
                  <a:extLst>
                    <a:ext uri="{9D8B030D-6E8A-4147-A177-3AD203B41FA5}">
                      <a16:colId xmlns:a16="http://schemas.microsoft.com/office/drawing/2014/main" val="1437868334"/>
                    </a:ext>
                  </a:extLst>
                </a:gridCol>
              </a:tblGrid>
              <a:tr h="35054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Segoe UI" panose="020B0502040204020203" pitchFamily="34" charset="0"/>
                          <a:cs typeface="Segoe UI" panose="020B0502040204020203" pitchFamily="34" charset="0"/>
                        </a:rPr>
                        <a:t>MHO Contact Information</a:t>
                      </a:r>
                    </a:p>
                  </a:txBody>
                  <a:tcPr>
                    <a:solidFill>
                      <a:srgbClr val="0A224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Segoe UI" panose="020B0502040204020203" pitchFamily="34" charset="0"/>
                          <a:cs typeface="Segoe UI" panose="020B0502040204020203" pitchFamily="34" charset="0"/>
                        </a:rPr>
                        <a:t>PPV Partner Contact Information</a:t>
                      </a:r>
                    </a:p>
                  </a:txBody>
                  <a:tcPr>
                    <a:solidFill>
                      <a:srgbClr val="0A2240"/>
                    </a:solidFill>
                  </a:tcPr>
                </a:tc>
                <a:extLst>
                  <a:ext uri="{0D108BD9-81ED-4DB2-BD59-A6C34878D82A}">
                    <a16:rowId xmlns:a16="http://schemas.microsoft.com/office/drawing/2014/main" val="3984731256"/>
                  </a:ext>
                </a:extLst>
              </a:tr>
              <a:tr h="822960">
                <a:tc>
                  <a:txBody>
                    <a:bodyPr/>
                    <a:lstStyle/>
                    <a:p>
                      <a:pPr marL="171450" marR="0" lvl="0" indent="-171450" algn="ctr"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dk1"/>
                          </a:solidFill>
                          <a:latin typeface="Segoe UI" panose="020B0502040204020203" pitchFamily="34" charset="0"/>
                          <a:ea typeface="+mn-ea"/>
                          <a:cs typeface="Segoe UI" panose="020B0502040204020203" pitchFamily="34" charset="0"/>
                        </a:rPr>
                        <a:t>Street Address: </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kern="1200" dirty="0">
                          <a:solidFill>
                            <a:schemeClr val="tx1"/>
                          </a:solidFill>
                          <a:latin typeface="Segoe UI" panose="020B0502040204020203" pitchFamily="34" charset="0"/>
                          <a:ea typeface="+mn-ea"/>
                          <a:cs typeface="Segoe UI" panose="020B0502040204020203" pitchFamily="34" charset="0"/>
                        </a:rPr>
                        <a:t>402 Boulevard De France </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kern="1200" dirty="0">
                          <a:solidFill>
                            <a:schemeClr val="tx1"/>
                          </a:solidFill>
                          <a:latin typeface="Segoe UI" panose="020B0502040204020203" pitchFamily="34" charset="0"/>
                          <a:ea typeface="+mn-ea"/>
                          <a:cs typeface="Segoe UI" panose="020B0502040204020203" pitchFamily="34" charset="0"/>
                        </a:rPr>
                        <a:t>Parris Island, SC 29905</a:t>
                      </a:r>
                    </a:p>
                  </a:txBody>
                  <a:tcPr>
                    <a:solidFill>
                      <a:srgbClr val="D9D9D9"/>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dk1"/>
                          </a:solidFill>
                          <a:latin typeface="Segoe UI" panose="020B0502040204020203" pitchFamily="34" charset="0"/>
                          <a:ea typeface="+mn-ea"/>
                          <a:cs typeface="Segoe UI" panose="020B0502040204020203" pitchFamily="34" charset="0"/>
                        </a:rPr>
                        <a:t>Street Address: </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kern="1200" dirty="0">
                          <a:solidFill>
                            <a:schemeClr val="tx1"/>
                          </a:solidFill>
                          <a:latin typeface="Segoe UI" panose="020B0502040204020203" pitchFamily="34" charset="0"/>
                          <a:ea typeface="+mn-ea"/>
                          <a:cs typeface="Segoe UI" panose="020B0502040204020203" pitchFamily="34" charset="0"/>
                        </a:rPr>
                        <a:t>640 Laurel Bay Road</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kern="1200" dirty="0">
                          <a:solidFill>
                            <a:schemeClr val="tx1"/>
                          </a:solidFill>
                          <a:latin typeface="Segoe UI" panose="020B0502040204020203" pitchFamily="34" charset="0"/>
                          <a:ea typeface="+mn-ea"/>
                          <a:cs typeface="Segoe UI" panose="020B0502040204020203" pitchFamily="34" charset="0"/>
                        </a:rPr>
                        <a:t>Beaufort, SC 29906</a:t>
                      </a:r>
                    </a:p>
                  </a:txBody>
                  <a:tcPr>
                    <a:solidFill>
                      <a:srgbClr val="D9D9D9"/>
                    </a:solidFill>
                  </a:tcPr>
                </a:tc>
                <a:extLst>
                  <a:ext uri="{0D108BD9-81ED-4DB2-BD59-A6C34878D82A}">
                    <a16:rowId xmlns:a16="http://schemas.microsoft.com/office/drawing/2014/main" val="4224000957"/>
                  </a:ext>
                </a:extLst>
              </a:tr>
              <a:tr h="822960">
                <a:tc>
                  <a:txBody>
                    <a:bodyPr/>
                    <a:lstStyle/>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Phone</a:t>
                      </a:r>
                      <a:r>
                        <a:rPr lang="en-US" sz="1600" dirty="0">
                          <a:latin typeface="Segoe UI" panose="020B0502040204020203" pitchFamily="34" charset="0"/>
                          <a:cs typeface="Segoe UI" panose="020B0502040204020203" pitchFamily="34" charset="0"/>
                        </a:rPr>
                        <a:t>: </a:t>
                      </a:r>
                      <a:endParaRPr lang="en-US" sz="1600" b="0" i="1" dirty="0">
                        <a:solidFill>
                          <a:schemeClr val="tx1"/>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sz="1600" b="0" i="1" dirty="0">
                          <a:solidFill>
                            <a:schemeClr val="tx1"/>
                          </a:solidFill>
                          <a:latin typeface="Segoe UI" panose="020B0502040204020203" pitchFamily="34" charset="0"/>
                          <a:cs typeface="Segoe UI" panose="020B0502040204020203" pitchFamily="34" charset="0"/>
                        </a:rPr>
                        <a:t>               843-228-2853  </a:t>
                      </a:r>
                    </a:p>
                    <a:p>
                      <a:pPr marL="0" indent="0">
                        <a:buFont typeface="Arial" panose="020B0604020202020204" pitchFamily="34" charset="0"/>
                        <a:buNone/>
                      </a:pPr>
                      <a:r>
                        <a:rPr lang="en-US" sz="1600" b="0" i="1" dirty="0">
                          <a:solidFill>
                            <a:schemeClr val="tx1"/>
                          </a:solidFill>
                          <a:latin typeface="Segoe UI" panose="020B0502040204020203" pitchFamily="34" charset="0"/>
                          <a:cs typeface="Segoe UI" panose="020B0502040204020203" pitchFamily="34" charset="0"/>
                        </a:rPr>
                        <a:t>               843-228-2244</a:t>
                      </a:r>
                    </a:p>
                    <a:p>
                      <a:pPr marL="171450" indent="-171450">
                        <a:buFont typeface="Arial" panose="020B0604020202020204" pitchFamily="34" charset="0"/>
                        <a:buChar char="•"/>
                      </a:pPr>
                      <a:endParaRPr lang="en-US" sz="1600" b="1" i="1" dirty="0">
                        <a:solidFill>
                          <a:srgbClr val="AA182C"/>
                        </a:solidFill>
                        <a:latin typeface="Segoe UI" panose="020B0502040204020203" pitchFamily="34" charset="0"/>
                        <a:cs typeface="Segoe UI" panose="020B0502040204020203" pitchFamily="34" charset="0"/>
                      </a:endParaRPr>
                    </a:p>
                  </a:txBody>
                  <a:tcPr>
                    <a:solidFill>
                      <a:srgbClr val="D9D9D9"/>
                    </a:solidFill>
                  </a:tcPr>
                </a:tc>
                <a:tc>
                  <a:txBody>
                    <a:bodyPr/>
                    <a:lstStyle/>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Phone</a:t>
                      </a:r>
                      <a:r>
                        <a:rPr lang="en-US" sz="1600" dirty="0">
                          <a:latin typeface="Segoe UI" panose="020B0502040204020203" pitchFamily="34" charset="0"/>
                          <a:cs typeface="Segoe UI" panose="020B0502040204020203" pitchFamily="34" charset="0"/>
                        </a:rPr>
                        <a:t>: </a:t>
                      </a:r>
                    </a:p>
                    <a:p>
                      <a:pPr marL="0" indent="0" algn="ctr">
                        <a:buFont typeface="Arial" panose="020B0604020202020204" pitchFamily="34" charset="0"/>
                        <a:buNone/>
                      </a:pPr>
                      <a:r>
                        <a:rPr lang="en-US" sz="1600" b="0" i="1" dirty="0">
                          <a:solidFill>
                            <a:schemeClr val="tx1"/>
                          </a:solidFill>
                          <a:latin typeface="Segoe UI" panose="020B0502040204020203" pitchFamily="34" charset="0"/>
                          <a:cs typeface="Segoe UI" panose="020B0502040204020203" pitchFamily="34" charset="0"/>
                        </a:rPr>
                        <a:t>Office: 843-846-5300</a:t>
                      </a:r>
                    </a:p>
                    <a:p>
                      <a:pPr marL="0" indent="0" algn="ctr">
                        <a:buFont typeface="Arial" panose="020B0604020202020204" pitchFamily="34" charset="0"/>
                        <a:buNone/>
                      </a:pPr>
                      <a:r>
                        <a:rPr lang="en-US" sz="1600" b="0" i="1" dirty="0">
                          <a:solidFill>
                            <a:schemeClr val="tx1"/>
                          </a:solidFill>
                          <a:latin typeface="Segoe UI" panose="020B0502040204020203" pitchFamily="34" charset="0"/>
                          <a:cs typeface="Segoe UI" panose="020B0502040204020203" pitchFamily="34" charset="0"/>
                        </a:rPr>
                        <a:t>Maintenance: 877-509-2424</a:t>
                      </a:r>
                    </a:p>
                    <a:p>
                      <a:pPr>
                        <a:buClr>
                          <a:srgbClr val="C00000"/>
                        </a:buClr>
                      </a:pPr>
                      <a:endParaRPr lang="en-US" sz="1600" dirty="0">
                        <a:latin typeface="Segoe UI" panose="020B0502040204020203" pitchFamily="34" charset="0"/>
                        <a:cs typeface="Segoe UI" panose="020B0502040204020203" pitchFamily="34" charset="0"/>
                      </a:endParaRPr>
                    </a:p>
                  </a:txBody>
                  <a:tcPr>
                    <a:solidFill>
                      <a:srgbClr val="D9D9D9"/>
                    </a:solidFill>
                  </a:tcPr>
                </a:tc>
                <a:extLst>
                  <a:ext uri="{0D108BD9-81ED-4DB2-BD59-A6C34878D82A}">
                    <a16:rowId xmlns:a16="http://schemas.microsoft.com/office/drawing/2014/main" val="2845628051"/>
                  </a:ext>
                </a:extLst>
              </a:tr>
              <a:tr h="822960">
                <a:tc>
                  <a:txBody>
                    <a:bodyPr/>
                    <a:lstStyle/>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Website</a:t>
                      </a:r>
                      <a:r>
                        <a:rPr lang="en-US" sz="1600" dirty="0">
                          <a:latin typeface="Segoe UI" panose="020B0502040204020203" pitchFamily="34" charset="0"/>
                          <a:cs typeface="Segoe UI" panose="020B0502040204020203" pitchFamily="34" charset="0"/>
                        </a:rPr>
                        <a:t>:                                                </a:t>
                      </a:r>
                    </a:p>
                    <a:p>
                      <a:pPr marL="0" indent="0">
                        <a:buFont typeface="Arial" panose="020B0604020202020204" pitchFamily="34" charset="0"/>
                        <a:buNone/>
                      </a:pPr>
                      <a:r>
                        <a:rPr lang="en-US" sz="1600" dirty="0">
                          <a:latin typeface="Segoe UI" panose="020B0502040204020203" pitchFamily="34" charset="0"/>
                          <a:cs typeface="Segoe UI" panose="020B0502040204020203" pitchFamily="34" charset="0"/>
                        </a:rPr>
                        <a:t>            </a:t>
                      </a:r>
                      <a:r>
                        <a:rPr lang="en-US" sz="1600" dirty="0">
                          <a:solidFill>
                            <a:schemeClr val="tx1"/>
                          </a:solidFill>
                          <a:latin typeface="Segoe UI" panose="020B0502040204020203" pitchFamily="34" charset="0"/>
                          <a:cs typeface="Segoe UI" panose="020B0502040204020203" pitchFamily="34" charset="0"/>
                        </a:rPr>
                        <a:t>https://www.mcrdpi.marines.mil</a:t>
                      </a:r>
                      <a:endParaRPr lang="en-US" sz="1600" b="1" i="1" dirty="0">
                        <a:solidFill>
                          <a:schemeClr val="tx1"/>
                        </a:solidFill>
                        <a:latin typeface="Segoe UI" panose="020B0502040204020203" pitchFamily="34" charset="0"/>
                        <a:cs typeface="Segoe UI" panose="020B0502040204020203" pitchFamily="34" charset="0"/>
                      </a:endParaRPr>
                    </a:p>
                  </a:txBody>
                  <a:tcPr>
                    <a:solidFill>
                      <a:srgbClr val="D9D9D9"/>
                    </a:solidFill>
                  </a:tcPr>
                </a:tc>
                <a:tc>
                  <a:txBody>
                    <a:bodyPr/>
                    <a:lstStyle/>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Website</a:t>
                      </a:r>
                      <a:r>
                        <a:rPr lang="en-US" sz="1600" dirty="0">
                          <a:latin typeface="Segoe UI" panose="020B0502040204020203" pitchFamily="34" charset="0"/>
                          <a:cs typeface="Segoe UI" panose="020B0502040204020203" pitchFamily="34" charset="0"/>
                        </a:rPr>
                        <a:t>: </a:t>
                      </a:r>
                    </a:p>
                    <a:p>
                      <a:pPr marL="171450" indent="-171450">
                        <a:buFont typeface="Arial" panose="020B0604020202020204" pitchFamily="34" charset="0"/>
                        <a:buChar char="•"/>
                      </a:pPr>
                      <a:r>
                        <a:rPr lang="en-US" sz="1600" dirty="0">
                          <a:latin typeface="Segoe UI" panose="020B0502040204020203" pitchFamily="34" charset="0"/>
                          <a:cs typeface="Segoe UI" panose="020B0502040204020203" pitchFamily="34" charset="0"/>
                          <a:hlinkClick r:id="rId2"/>
                        </a:rPr>
                        <a:t>www.tc.atlanticmcc.com</a:t>
                      </a: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600" dirty="0">
                          <a:latin typeface="Segoe UI" panose="020B0502040204020203" pitchFamily="34" charset="0"/>
                          <a:cs typeface="Segoe UI" panose="020B0502040204020203" pitchFamily="34" charset="0"/>
                        </a:rPr>
                        <a:t>www.lendlease.com</a:t>
                      </a:r>
                    </a:p>
                  </a:txBody>
                  <a:tcPr>
                    <a:solidFill>
                      <a:srgbClr val="D9D9D9"/>
                    </a:solidFill>
                  </a:tcPr>
                </a:tc>
                <a:extLst>
                  <a:ext uri="{0D108BD9-81ED-4DB2-BD59-A6C34878D82A}">
                    <a16:rowId xmlns:a16="http://schemas.microsoft.com/office/drawing/2014/main" val="1250547317"/>
                  </a:ext>
                </a:extLst>
              </a:tr>
              <a:tr h="822960">
                <a:tc>
                  <a:txBody>
                    <a:bodyPr/>
                    <a:lstStyle/>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Facebook</a:t>
                      </a:r>
                      <a:r>
                        <a:rPr lang="en-US" sz="1600" dirty="0">
                          <a:latin typeface="Segoe UI" panose="020B0502040204020203" pitchFamily="34" charset="0"/>
                          <a:cs typeface="Segoe UI" panose="020B0502040204020203" pitchFamily="34" charset="0"/>
                        </a:rPr>
                        <a:t>/</a:t>
                      </a:r>
                      <a:r>
                        <a:rPr lang="en-US" sz="1600" b="1" dirty="0">
                          <a:latin typeface="Segoe UI" panose="020B0502040204020203" pitchFamily="34" charset="0"/>
                          <a:cs typeface="Segoe UI" panose="020B0502040204020203" pitchFamily="34" charset="0"/>
                        </a:rPr>
                        <a:t>Social</a:t>
                      </a:r>
                      <a:r>
                        <a:rPr lang="en-US" sz="1600" dirty="0">
                          <a:latin typeface="Segoe UI" panose="020B0502040204020203" pitchFamily="34" charset="0"/>
                          <a:cs typeface="Segoe UI" panose="020B0502040204020203" pitchFamily="34" charset="0"/>
                        </a:rPr>
                        <a:t> </a:t>
                      </a:r>
                      <a:r>
                        <a:rPr lang="en-US" sz="1600" b="1" dirty="0">
                          <a:latin typeface="Segoe UI" panose="020B0502040204020203" pitchFamily="34" charset="0"/>
                          <a:cs typeface="Segoe UI" panose="020B0502040204020203" pitchFamily="34" charset="0"/>
                        </a:rPr>
                        <a:t>Media</a:t>
                      </a:r>
                      <a:r>
                        <a:rPr lang="en-US" sz="1600" dirty="0">
                          <a:latin typeface="Segoe UI" panose="020B0502040204020203" pitchFamily="34" charset="0"/>
                          <a:cs typeface="Segoe UI" panose="020B0502040204020203" pitchFamily="34" charset="0"/>
                        </a:rPr>
                        <a:t>: (N/A)</a:t>
                      </a:r>
                      <a:endParaRPr lang="en-US" sz="1600" b="1" i="1" dirty="0">
                        <a:solidFill>
                          <a:srgbClr val="AA182C"/>
                        </a:solidFill>
                        <a:latin typeface="Segoe UI" panose="020B0502040204020203" pitchFamily="34" charset="0"/>
                        <a:cs typeface="Segoe UI" panose="020B0502040204020203" pitchFamily="34" charset="0"/>
                      </a:endParaRPr>
                    </a:p>
                  </a:txBody>
                  <a:tcPr>
                    <a:solidFill>
                      <a:srgbClr val="D9D9D9"/>
                    </a:solidFill>
                  </a:tcPr>
                </a:tc>
                <a:tc>
                  <a:txBody>
                    <a:bodyPr/>
                    <a:lstStyle/>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Facebook</a:t>
                      </a:r>
                      <a:r>
                        <a:rPr lang="en-US" sz="1600" dirty="0">
                          <a:latin typeface="Segoe UI" panose="020B0502040204020203" pitchFamily="34" charset="0"/>
                          <a:cs typeface="Segoe UI" panose="020B0502040204020203" pitchFamily="34" charset="0"/>
                        </a:rPr>
                        <a:t>/</a:t>
                      </a:r>
                      <a:r>
                        <a:rPr lang="en-US" sz="1600" b="1" dirty="0">
                          <a:latin typeface="Segoe UI" panose="020B0502040204020203" pitchFamily="34" charset="0"/>
                          <a:cs typeface="Segoe UI" panose="020B0502040204020203" pitchFamily="34" charset="0"/>
                        </a:rPr>
                        <a:t>Social</a:t>
                      </a:r>
                      <a:r>
                        <a:rPr lang="en-US" sz="1600" dirty="0">
                          <a:latin typeface="Segoe UI" panose="020B0502040204020203" pitchFamily="34" charset="0"/>
                          <a:cs typeface="Segoe UI" panose="020B0502040204020203" pitchFamily="34" charset="0"/>
                        </a:rPr>
                        <a:t> </a:t>
                      </a:r>
                      <a:r>
                        <a:rPr lang="en-US" sz="1600" b="1" dirty="0">
                          <a:latin typeface="Segoe UI" panose="020B0502040204020203" pitchFamily="34" charset="0"/>
                          <a:cs typeface="Segoe UI" panose="020B0502040204020203" pitchFamily="34" charset="0"/>
                        </a:rPr>
                        <a:t>Media</a:t>
                      </a:r>
                      <a:r>
                        <a:rPr lang="en-US" sz="1600" dirty="0">
                          <a:latin typeface="Segoe UI" panose="020B0502040204020203" pitchFamily="34" charset="0"/>
                          <a:cs typeface="Segoe UI" panose="020B0502040204020203" pitchFamily="34" charset="0"/>
                        </a:rPr>
                        <a:t>: </a:t>
                      </a:r>
                    </a:p>
                    <a:p>
                      <a:pPr marL="171450" indent="-171450">
                        <a:buFont typeface="Arial" panose="020B0604020202020204" pitchFamily="34" charset="0"/>
                        <a:buChar char="•"/>
                      </a:pPr>
                      <a:r>
                        <a:rPr lang="en-US" sz="1600" dirty="0">
                          <a:latin typeface="Segoe UI" panose="020B0502040204020203" pitchFamily="34" charset="0"/>
                          <a:cs typeface="Segoe UI" panose="020B0502040204020203" pitchFamily="34" charset="0"/>
                        </a:rPr>
                        <a:t>https://www.facebook.com/Tricommand</a:t>
                      </a:r>
                    </a:p>
                  </a:txBody>
                  <a:tcPr>
                    <a:solidFill>
                      <a:srgbClr val="D9D9D9"/>
                    </a:solidFill>
                  </a:tcPr>
                </a:tc>
                <a:extLst>
                  <a:ext uri="{0D108BD9-81ED-4DB2-BD59-A6C34878D82A}">
                    <a16:rowId xmlns:a16="http://schemas.microsoft.com/office/drawing/2014/main" val="3935871003"/>
                  </a:ext>
                </a:extLst>
              </a:tr>
              <a:tr h="822960">
                <a:tc>
                  <a:txBody>
                    <a:bodyPr/>
                    <a:lstStyle/>
                    <a:p>
                      <a:pPr marL="173736" marR="0" lvl="0" indent="-173736"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atin typeface="Segoe UI" panose="020B0502040204020203" pitchFamily="34" charset="0"/>
                          <a:cs typeface="Segoe UI" panose="020B0502040204020203" pitchFamily="34" charset="0"/>
                        </a:rPr>
                        <a:t>Email</a:t>
                      </a:r>
                      <a:r>
                        <a:rPr lang="en-US" sz="1600" dirty="0">
                          <a:latin typeface="Segoe UI" panose="020B0502040204020203" pitchFamily="34" charset="0"/>
                          <a:cs typeface="Segoe UI" panose="020B0502040204020203" pitchFamily="34" charset="0"/>
                        </a:rPr>
                        <a:t>: PARR_SMB_MCRDPI_HOUSING</a:t>
                      </a:r>
                      <a:endParaRPr lang="en-US" sz="1600" dirty="0"/>
                    </a:p>
                  </a:txBody>
                  <a:tcPr>
                    <a:solidFill>
                      <a:srgbClr val="D9D9D9"/>
                    </a:solidFill>
                  </a:tcPr>
                </a:tc>
                <a:tc>
                  <a:txBody>
                    <a:bodyPr/>
                    <a:lstStyle/>
                    <a:p>
                      <a:pPr marL="173736" marR="0" lvl="0" indent="-173736"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atin typeface="Segoe UI" panose="020B0502040204020203" pitchFamily="34" charset="0"/>
                          <a:cs typeface="Segoe UI" panose="020B0502040204020203" pitchFamily="34" charset="0"/>
                        </a:rPr>
                        <a:t>Email</a:t>
                      </a:r>
                      <a:r>
                        <a:rPr lang="en-US" sz="1600" dirty="0">
                          <a:latin typeface="Segoe UI" panose="020B0502040204020203" pitchFamily="34" charset="0"/>
                          <a:cs typeface="Segoe UI" panose="020B0502040204020203" pitchFamily="34" charset="0"/>
                        </a:rPr>
                        <a:t>: </a:t>
                      </a:r>
                      <a:r>
                        <a:rPr lang="en-US" sz="1600" b="0" i="1" dirty="0">
                          <a:solidFill>
                            <a:schemeClr val="tx1"/>
                          </a:solidFill>
                          <a:latin typeface="Segoe UI" panose="020B0502040204020203" pitchFamily="34" charset="0"/>
                          <a:cs typeface="Segoe UI" panose="020B0502040204020203" pitchFamily="34" charset="0"/>
                        </a:rPr>
                        <a:t>mthames@tricommand.com</a:t>
                      </a:r>
                    </a:p>
                  </a:txBody>
                  <a:tcPr>
                    <a:solidFill>
                      <a:srgbClr val="D9D9D9"/>
                    </a:solidFill>
                  </a:tcPr>
                </a:tc>
                <a:extLst>
                  <a:ext uri="{0D108BD9-81ED-4DB2-BD59-A6C34878D82A}">
                    <a16:rowId xmlns:a16="http://schemas.microsoft.com/office/drawing/2014/main" val="1352385053"/>
                  </a:ext>
                </a:extLst>
              </a:tr>
            </a:tbl>
          </a:graphicData>
        </a:graphic>
      </p:graphicFrame>
      <p:sp>
        <p:nvSpPr>
          <p:cNvPr id="8" name="Date Placeholder 8">
            <a:extLst>
              <a:ext uri="{FF2B5EF4-FFF2-40B4-BE49-F238E27FC236}">
                <a16:creationId xmlns:a16="http://schemas.microsoft.com/office/drawing/2014/main" id="{36F932D3-68E2-4076-8DF2-C6091398B5A3}"/>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13" name="Slide Number Placeholder 10">
            <a:extLst>
              <a:ext uri="{FF2B5EF4-FFF2-40B4-BE49-F238E27FC236}">
                <a16:creationId xmlns:a16="http://schemas.microsoft.com/office/drawing/2014/main" id="{C84AE226-A789-497C-8F80-290C39E50A45}"/>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4</a:t>
            </a:fld>
            <a:endParaRPr lang="en-US" dirty="0"/>
          </a:p>
        </p:txBody>
      </p:sp>
    </p:spTree>
    <p:extLst>
      <p:ext uri="{BB962C8B-B14F-4D97-AF65-F5344CB8AC3E}">
        <p14:creationId xmlns:p14="http://schemas.microsoft.com/office/powerpoint/2010/main" val="323607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MHO Services and Responsibilities</a:t>
            </a:r>
          </a:p>
        </p:txBody>
      </p:sp>
      <p:sp>
        <p:nvSpPr>
          <p:cNvPr id="11" name="TextBox 10">
            <a:extLst>
              <a:ext uri="{FF2B5EF4-FFF2-40B4-BE49-F238E27FC236}">
                <a16:creationId xmlns:a16="http://schemas.microsoft.com/office/drawing/2014/main" id="{86F7F256-0DE2-4542-BF7C-AA6926543696}"/>
              </a:ext>
            </a:extLst>
          </p:cNvPr>
          <p:cNvSpPr txBox="1"/>
          <p:nvPr/>
        </p:nvSpPr>
        <p:spPr>
          <a:xfrm>
            <a:off x="1242124" y="1410202"/>
            <a:ext cx="2802787" cy="584775"/>
          </a:xfrm>
          <a:prstGeom prst="rect">
            <a:avLst/>
          </a:prstGeom>
          <a:noFill/>
        </p:spPr>
        <p:txBody>
          <a:bodyPr wrap="square" rtlCol="0">
            <a:spAutoFit/>
          </a:bodyPr>
          <a:lstStyle/>
          <a:p>
            <a:pPr algn="ctr">
              <a:buNone/>
            </a:pPr>
            <a:r>
              <a:rPr lang="en-US" sz="1600" b="1" dirty="0">
                <a:latin typeface="Segoe UI" panose="020B0502040204020203" pitchFamily="34" charset="0"/>
                <a:cs typeface="Segoe UI" panose="020B0502040204020203" pitchFamily="34" charset="0"/>
              </a:rPr>
              <a:t>Installation Commander: </a:t>
            </a:r>
          </a:p>
          <a:p>
            <a:pPr algn="ctr">
              <a:buNone/>
            </a:pPr>
            <a:r>
              <a:rPr lang="en-US" sz="1600" i="1" dirty="0">
                <a:latin typeface="Segoe UI" panose="020B0502040204020203" pitchFamily="34" charset="0"/>
                <a:cs typeface="Segoe UI" panose="020B0502040204020203" pitchFamily="34" charset="0"/>
              </a:rPr>
              <a:t>Mr. James B. Stone, IV</a:t>
            </a:r>
          </a:p>
        </p:txBody>
      </p:sp>
      <p:sp>
        <p:nvSpPr>
          <p:cNvPr id="14" name="TextBox 13">
            <a:extLst>
              <a:ext uri="{FF2B5EF4-FFF2-40B4-BE49-F238E27FC236}">
                <a16:creationId xmlns:a16="http://schemas.microsoft.com/office/drawing/2014/main" id="{13D387E3-5503-4369-899E-474C48B2B823}"/>
              </a:ext>
            </a:extLst>
          </p:cNvPr>
          <p:cNvSpPr txBox="1"/>
          <p:nvPr/>
        </p:nvSpPr>
        <p:spPr>
          <a:xfrm>
            <a:off x="4811591" y="1414761"/>
            <a:ext cx="3399756" cy="584775"/>
          </a:xfrm>
          <a:prstGeom prst="rect">
            <a:avLst/>
          </a:prstGeom>
          <a:noFill/>
        </p:spPr>
        <p:txBody>
          <a:bodyPr wrap="square" rtlCol="0">
            <a:spAutoFit/>
          </a:bodyPr>
          <a:lstStyle/>
          <a:p>
            <a:pPr algn="ctr">
              <a:buNone/>
            </a:pPr>
            <a:r>
              <a:rPr lang="en-US" sz="1600" b="1" dirty="0">
                <a:latin typeface="Segoe UI" panose="020B0502040204020203" pitchFamily="34" charset="0"/>
                <a:cs typeface="Segoe UI" panose="020B0502040204020203" pitchFamily="34" charset="0"/>
              </a:rPr>
              <a:t>Installation Housing Director: </a:t>
            </a:r>
          </a:p>
          <a:p>
            <a:pPr algn="ctr"/>
            <a:r>
              <a:rPr lang="en-US" sz="1600" i="1" dirty="0">
                <a:latin typeface="Segoe UI" panose="020B0502040204020203" pitchFamily="34" charset="0"/>
                <a:cs typeface="Segoe UI" panose="020B0502040204020203" pitchFamily="34" charset="0"/>
              </a:rPr>
              <a:t>Mr. Albert Kight Jr.</a:t>
            </a:r>
          </a:p>
        </p:txBody>
      </p:sp>
      <p:sp>
        <p:nvSpPr>
          <p:cNvPr id="38" name="TextBox 37">
            <a:extLst>
              <a:ext uri="{FF2B5EF4-FFF2-40B4-BE49-F238E27FC236}">
                <a16:creationId xmlns:a16="http://schemas.microsoft.com/office/drawing/2014/main" id="{13E22B12-74CB-4DDB-BEC7-F7F2BDD011A3}"/>
              </a:ext>
            </a:extLst>
          </p:cNvPr>
          <p:cNvSpPr txBox="1"/>
          <p:nvPr/>
        </p:nvSpPr>
        <p:spPr>
          <a:xfrm>
            <a:off x="723900" y="2733073"/>
            <a:ext cx="7961586" cy="338554"/>
          </a:xfrm>
          <a:prstGeom prst="rect">
            <a:avLst/>
          </a:prstGeom>
          <a:solidFill>
            <a:srgbClr val="0A2240"/>
          </a:solidFill>
        </p:spPr>
        <p:txBody>
          <a:bodyPr wrap="square" rtlCol="0">
            <a:spAutoFit/>
          </a:bodyPr>
          <a:lstStyle/>
          <a:p>
            <a:pPr algn="ctr">
              <a:buNone/>
            </a:pPr>
            <a:r>
              <a:rPr lang="en-US" sz="1600" b="1" dirty="0">
                <a:solidFill>
                  <a:schemeClr val="bg1"/>
                </a:solidFill>
                <a:latin typeface="Segoe UI" panose="020B0502040204020203" pitchFamily="34" charset="0"/>
                <a:cs typeface="Segoe UI" panose="020B0502040204020203" pitchFamily="34" charset="0"/>
              </a:rPr>
              <a:t>The MHO is here to assist you with:</a:t>
            </a:r>
          </a:p>
        </p:txBody>
      </p:sp>
      <p:grpSp>
        <p:nvGrpSpPr>
          <p:cNvPr id="3" name="Group 2">
            <a:extLst>
              <a:ext uri="{FF2B5EF4-FFF2-40B4-BE49-F238E27FC236}">
                <a16:creationId xmlns:a16="http://schemas.microsoft.com/office/drawing/2014/main" id="{EAC633E0-A2E2-4A32-8B6C-62B0FCCB1F14}"/>
              </a:ext>
            </a:extLst>
          </p:cNvPr>
          <p:cNvGrpSpPr/>
          <p:nvPr/>
        </p:nvGrpSpPr>
        <p:grpSpPr>
          <a:xfrm>
            <a:off x="662307" y="3219494"/>
            <a:ext cx="3847786" cy="600148"/>
            <a:chOff x="489922" y="3219494"/>
            <a:chExt cx="3847786" cy="600148"/>
          </a:xfrm>
        </p:grpSpPr>
        <p:pic>
          <p:nvPicPr>
            <p:cNvPr id="39" name="Graphic 38" descr="Confused person">
              <a:extLst>
                <a:ext uri="{FF2B5EF4-FFF2-40B4-BE49-F238E27FC236}">
                  <a16:creationId xmlns:a16="http://schemas.microsoft.com/office/drawing/2014/main" id="{CC2FE655-0931-4F59-A263-3BCD6EB0E02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922" y="3219494"/>
              <a:ext cx="583621" cy="583621"/>
            </a:xfrm>
            <a:prstGeom prst="rect">
              <a:avLst/>
            </a:prstGeom>
          </p:spPr>
        </p:pic>
        <p:sp>
          <p:nvSpPr>
            <p:cNvPr id="40" name="TextBox 39">
              <a:extLst>
                <a:ext uri="{FF2B5EF4-FFF2-40B4-BE49-F238E27FC236}">
                  <a16:creationId xmlns:a16="http://schemas.microsoft.com/office/drawing/2014/main" id="{29422E3D-71AF-4974-97C7-3E0F8A6B7CA1}"/>
                </a:ext>
              </a:extLst>
            </p:cNvPr>
            <p:cNvSpPr txBox="1"/>
            <p:nvPr/>
          </p:nvSpPr>
          <p:spPr>
            <a:xfrm>
              <a:off x="1156746" y="3234867"/>
              <a:ext cx="3180962" cy="584775"/>
            </a:xfrm>
            <a:prstGeom prst="rect">
              <a:avLst/>
            </a:prstGeom>
            <a:noFill/>
          </p:spPr>
          <p:txBody>
            <a:bodyPr wrap="square" rtlCol="0">
              <a:spAutoFit/>
            </a:bodyPr>
            <a:lstStyle/>
            <a:p>
              <a:pPr>
                <a:buNone/>
              </a:pPr>
              <a:r>
                <a:rPr lang="en-US" sz="1600" b="0" dirty="0">
                  <a:latin typeface="Segoe UI" panose="020B0502040204020203" pitchFamily="34" charset="0"/>
                  <a:cs typeface="Segoe UI" panose="020B0502040204020203" pitchFamily="34" charset="0"/>
                </a:rPr>
                <a:t>Advocacy on your behalf with the PPV Partner</a:t>
              </a:r>
            </a:p>
          </p:txBody>
        </p:sp>
      </p:grpSp>
      <p:grpSp>
        <p:nvGrpSpPr>
          <p:cNvPr id="7" name="Group 6">
            <a:extLst>
              <a:ext uri="{FF2B5EF4-FFF2-40B4-BE49-F238E27FC236}">
                <a16:creationId xmlns:a16="http://schemas.microsoft.com/office/drawing/2014/main" id="{9B5E0DB3-C567-4AFB-928A-DC5D3C16BEBF}"/>
              </a:ext>
            </a:extLst>
          </p:cNvPr>
          <p:cNvGrpSpPr/>
          <p:nvPr/>
        </p:nvGrpSpPr>
        <p:grpSpPr>
          <a:xfrm>
            <a:off x="628650" y="5808391"/>
            <a:ext cx="3872455" cy="679410"/>
            <a:chOff x="465253" y="5718436"/>
            <a:chExt cx="3872455" cy="679410"/>
          </a:xfrm>
        </p:grpSpPr>
        <p:pic>
          <p:nvPicPr>
            <p:cNvPr id="45" name="Graphic 44" descr="Question mark">
              <a:extLst>
                <a:ext uri="{FF2B5EF4-FFF2-40B4-BE49-F238E27FC236}">
                  <a16:creationId xmlns:a16="http://schemas.microsoft.com/office/drawing/2014/main" id="{BB2569C6-4A13-4DF3-B7DB-3C7045F2DE3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253" y="5718436"/>
              <a:ext cx="679410" cy="679410"/>
            </a:xfrm>
            <a:prstGeom prst="rect">
              <a:avLst/>
            </a:prstGeom>
          </p:spPr>
        </p:pic>
        <p:sp>
          <p:nvSpPr>
            <p:cNvPr id="46" name="TextBox 45">
              <a:extLst>
                <a:ext uri="{FF2B5EF4-FFF2-40B4-BE49-F238E27FC236}">
                  <a16:creationId xmlns:a16="http://schemas.microsoft.com/office/drawing/2014/main" id="{7FC76BE7-CE11-4BC0-8C30-09FDC9B3C912}"/>
                </a:ext>
              </a:extLst>
            </p:cNvPr>
            <p:cNvSpPr txBox="1"/>
            <p:nvPr/>
          </p:nvSpPr>
          <p:spPr>
            <a:xfrm>
              <a:off x="1160536" y="5916856"/>
              <a:ext cx="3177172" cy="338554"/>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Housing questions and concerns</a:t>
              </a:r>
            </a:p>
          </p:txBody>
        </p:sp>
      </p:grpSp>
      <p:grpSp>
        <p:nvGrpSpPr>
          <p:cNvPr id="5" name="Group 4">
            <a:extLst>
              <a:ext uri="{FF2B5EF4-FFF2-40B4-BE49-F238E27FC236}">
                <a16:creationId xmlns:a16="http://schemas.microsoft.com/office/drawing/2014/main" id="{48DBB91A-C3F9-455B-A0FB-5E48977AD743}"/>
              </a:ext>
            </a:extLst>
          </p:cNvPr>
          <p:cNvGrpSpPr/>
          <p:nvPr/>
        </p:nvGrpSpPr>
        <p:grpSpPr>
          <a:xfrm>
            <a:off x="599562" y="4003003"/>
            <a:ext cx="3910531" cy="676392"/>
            <a:chOff x="427177" y="4077434"/>
            <a:chExt cx="3910531" cy="676392"/>
          </a:xfrm>
        </p:grpSpPr>
        <p:sp>
          <p:nvSpPr>
            <p:cNvPr id="42" name="TextBox 41">
              <a:extLst>
                <a:ext uri="{FF2B5EF4-FFF2-40B4-BE49-F238E27FC236}">
                  <a16:creationId xmlns:a16="http://schemas.microsoft.com/office/drawing/2014/main" id="{7057DECD-E8F1-43E4-A7DB-D7A80C4A5720}"/>
                </a:ext>
              </a:extLst>
            </p:cNvPr>
            <p:cNvSpPr txBox="1"/>
            <p:nvPr/>
          </p:nvSpPr>
          <p:spPr>
            <a:xfrm>
              <a:off x="1160536" y="4106234"/>
              <a:ext cx="3177172" cy="584775"/>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Home referral services for off-base housing</a:t>
              </a:r>
            </a:p>
          </p:txBody>
        </p:sp>
        <p:pic>
          <p:nvPicPr>
            <p:cNvPr id="47" name="Graphic 46" descr="Building">
              <a:extLst>
                <a:ext uri="{FF2B5EF4-FFF2-40B4-BE49-F238E27FC236}">
                  <a16:creationId xmlns:a16="http://schemas.microsoft.com/office/drawing/2014/main" id="{964F1643-9D8A-4567-8964-C1CCEB697A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177" y="4077434"/>
              <a:ext cx="717486" cy="676392"/>
            </a:xfrm>
            <a:prstGeom prst="rect">
              <a:avLst/>
            </a:prstGeom>
          </p:spPr>
        </p:pic>
      </p:grpSp>
      <p:grpSp>
        <p:nvGrpSpPr>
          <p:cNvPr id="8" name="Group 7">
            <a:extLst>
              <a:ext uri="{FF2B5EF4-FFF2-40B4-BE49-F238E27FC236}">
                <a16:creationId xmlns:a16="http://schemas.microsoft.com/office/drawing/2014/main" id="{4C3DFCD1-2920-4149-B12A-7C088E14ECEF}"/>
              </a:ext>
            </a:extLst>
          </p:cNvPr>
          <p:cNvGrpSpPr/>
          <p:nvPr/>
        </p:nvGrpSpPr>
        <p:grpSpPr>
          <a:xfrm>
            <a:off x="4801496" y="3984282"/>
            <a:ext cx="3739889" cy="741652"/>
            <a:chOff x="4718311" y="3113896"/>
            <a:chExt cx="3739889" cy="741652"/>
          </a:xfrm>
        </p:grpSpPr>
        <p:pic>
          <p:nvPicPr>
            <p:cNvPr id="41" name="Graphic 40" descr="Suburban scene">
              <a:extLst>
                <a:ext uri="{FF2B5EF4-FFF2-40B4-BE49-F238E27FC236}">
                  <a16:creationId xmlns:a16="http://schemas.microsoft.com/office/drawing/2014/main" id="{A565FDB6-928F-49D7-8B28-E07DC4AFA69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18311" y="3113896"/>
              <a:ext cx="741652" cy="741652"/>
            </a:xfrm>
            <a:prstGeom prst="rect">
              <a:avLst/>
            </a:prstGeom>
          </p:spPr>
        </p:pic>
        <p:sp>
          <p:nvSpPr>
            <p:cNvPr id="48" name="TextBox 47">
              <a:extLst>
                <a:ext uri="{FF2B5EF4-FFF2-40B4-BE49-F238E27FC236}">
                  <a16:creationId xmlns:a16="http://schemas.microsoft.com/office/drawing/2014/main" id="{89C8CE6A-A11C-4287-9092-88E8131A0606}"/>
                </a:ext>
              </a:extLst>
            </p:cNvPr>
            <p:cNvSpPr txBox="1"/>
            <p:nvPr/>
          </p:nvSpPr>
          <p:spPr>
            <a:xfrm>
              <a:off x="5535862" y="3213601"/>
              <a:ext cx="2922338" cy="584775"/>
            </a:xfrm>
            <a:prstGeom prst="rect">
              <a:avLst/>
            </a:prstGeom>
            <a:noFill/>
          </p:spPr>
          <p:txBody>
            <a:bodyPr wrap="square" rtlCol="0">
              <a:spAutoFit/>
            </a:bodyPr>
            <a:lstStyle>
              <a:defPPr>
                <a:defRPr lang="en-US"/>
              </a:defPPr>
              <a:lvl1pPr>
                <a:buNone/>
                <a:defRPr sz="1600" b="0">
                  <a:latin typeface="Segoe UI" panose="020B0502040204020203" pitchFamily="34" charset="0"/>
                  <a:cs typeface="Segoe UI" panose="020B0502040204020203" pitchFamily="34" charset="0"/>
                </a:defRPr>
              </a:lvl1pPr>
            </a:lstStyle>
            <a:p>
              <a:r>
                <a:rPr lang="en-US" dirty="0"/>
                <a:t>Fair Housing Act concerns or complaints</a:t>
              </a:r>
            </a:p>
          </p:txBody>
        </p:sp>
      </p:grpSp>
      <p:grpSp>
        <p:nvGrpSpPr>
          <p:cNvPr id="10" name="Group 9">
            <a:extLst>
              <a:ext uri="{FF2B5EF4-FFF2-40B4-BE49-F238E27FC236}">
                <a16:creationId xmlns:a16="http://schemas.microsoft.com/office/drawing/2014/main" id="{0BC38DE1-C6A4-4FBD-AEE5-3A45909C5AF3}"/>
              </a:ext>
            </a:extLst>
          </p:cNvPr>
          <p:cNvGrpSpPr/>
          <p:nvPr/>
        </p:nvGrpSpPr>
        <p:grpSpPr>
          <a:xfrm>
            <a:off x="4812041" y="5850890"/>
            <a:ext cx="3686812" cy="679410"/>
            <a:chOff x="4771388" y="5039026"/>
            <a:chExt cx="3686812" cy="679410"/>
          </a:xfrm>
        </p:grpSpPr>
        <p:pic>
          <p:nvPicPr>
            <p:cNvPr id="51" name="Graphic 50" descr="Customer review">
              <a:extLst>
                <a:ext uri="{FF2B5EF4-FFF2-40B4-BE49-F238E27FC236}">
                  <a16:creationId xmlns:a16="http://schemas.microsoft.com/office/drawing/2014/main" id="{BB970307-B23D-405E-981B-E17A70F893B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71388" y="5039026"/>
              <a:ext cx="679410" cy="679410"/>
            </a:xfrm>
            <a:prstGeom prst="rect">
              <a:avLst/>
            </a:prstGeom>
          </p:spPr>
        </p:pic>
        <p:sp>
          <p:nvSpPr>
            <p:cNvPr id="52" name="TextBox 51">
              <a:extLst>
                <a:ext uri="{FF2B5EF4-FFF2-40B4-BE49-F238E27FC236}">
                  <a16:creationId xmlns:a16="http://schemas.microsoft.com/office/drawing/2014/main" id="{A746DBB1-F908-441B-992C-64E6A33DE05A}"/>
                </a:ext>
              </a:extLst>
            </p:cNvPr>
            <p:cNvSpPr txBox="1"/>
            <p:nvPr/>
          </p:nvSpPr>
          <p:spPr>
            <a:xfrm>
              <a:off x="5555967" y="5081180"/>
              <a:ext cx="2902233" cy="584775"/>
            </a:xfrm>
            <a:prstGeom prst="rect">
              <a:avLst/>
            </a:prstGeom>
            <a:noFill/>
          </p:spPr>
          <p:txBody>
            <a:bodyPr wrap="square" rtlCol="0">
              <a:spAutoFit/>
            </a:bodyPr>
            <a:lstStyle>
              <a:defPPr>
                <a:defRPr lang="en-US"/>
              </a:defPPr>
              <a:lvl1pPr>
                <a:buNone/>
                <a:defRPr sz="1600" b="0">
                  <a:latin typeface="Segoe UI" panose="020B0502040204020203" pitchFamily="34" charset="0"/>
                  <a:cs typeface="Segoe UI" panose="020B0502040204020203" pitchFamily="34" charset="0"/>
                </a:defRPr>
              </a:lvl1pPr>
            </a:lstStyle>
            <a:p>
              <a:r>
                <a:rPr lang="en-US" dirty="0"/>
                <a:t>Assistance in the dispute resolution process</a:t>
              </a:r>
            </a:p>
          </p:txBody>
        </p:sp>
      </p:grpSp>
      <p:sp>
        <p:nvSpPr>
          <p:cNvPr id="30" name="Date Placeholder 8">
            <a:extLst>
              <a:ext uri="{FF2B5EF4-FFF2-40B4-BE49-F238E27FC236}">
                <a16:creationId xmlns:a16="http://schemas.microsoft.com/office/drawing/2014/main" id="{8B578B18-6275-44A4-A32E-940C99E74B38}"/>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32" name="Slide Number Placeholder 10">
            <a:extLst>
              <a:ext uri="{FF2B5EF4-FFF2-40B4-BE49-F238E27FC236}">
                <a16:creationId xmlns:a16="http://schemas.microsoft.com/office/drawing/2014/main" id="{156DE0FD-E23C-4F5D-926C-9B1DF2C01A2B}"/>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5</a:t>
            </a:fld>
            <a:endParaRPr lang="en-US" dirty="0"/>
          </a:p>
        </p:txBody>
      </p:sp>
      <p:pic>
        <p:nvPicPr>
          <p:cNvPr id="13" name="Graphic 12" descr="Address Book with solid fill">
            <a:extLst>
              <a:ext uri="{FF2B5EF4-FFF2-40B4-BE49-F238E27FC236}">
                <a16:creationId xmlns:a16="http://schemas.microsoft.com/office/drawing/2014/main" id="{DAF2EE14-D22A-4D5D-ABEF-9AD8CCFC828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11591" y="4861469"/>
            <a:ext cx="726516" cy="726516"/>
          </a:xfrm>
          <a:prstGeom prst="rect">
            <a:avLst/>
          </a:prstGeom>
        </p:spPr>
      </p:pic>
      <p:sp>
        <p:nvSpPr>
          <p:cNvPr id="35" name="TextBox 34">
            <a:extLst>
              <a:ext uri="{FF2B5EF4-FFF2-40B4-BE49-F238E27FC236}">
                <a16:creationId xmlns:a16="http://schemas.microsoft.com/office/drawing/2014/main" id="{FE649952-3F89-4146-B7F1-BE643D9F8DCD}"/>
              </a:ext>
            </a:extLst>
          </p:cNvPr>
          <p:cNvSpPr txBox="1"/>
          <p:nvPr/>
        </p:nvSpPr>
        <p:spPr>
          <a:xfrm>
            <a:off x="5591828" y="5003210"/>
            <a:ext cx="3242869" cy="584775"/>
          </a:xfrm>
          <a:prstGeom prst="rect">
            <a:avLst/>
          </a:prstGeom>
          <a:noFill/>
        </p:spPr>
        <p:txBody>
          <a:bodyPr wrap="square">
            <a:spAutoFit/>
          </a:bodyPr>
          <a:lstStyle/>
          <a:p>
            <a:r>
              <a:rPr lang="en-US" sz="1600" dirty="0">
                <a:latin typeface="Segoe UI" panose="020B0502040204020203" pitchFamily="34" charset="0"/>
                <a:cs typeface="Segoe UI" panose="020B0502040204020203" pitchFamily="34" charset="0"/>
              </a:rPr>
              <a:t>MHO contact for next duty station</a:t>
            </a:r>
            <a:endParaRPr lang="en-US" sz="1600" dirty="0"/>
          </a:p>
        </p:txBody>
      </p:sp>
      <p:grpSp>
        <p:nvGrpSpPr>
          <p:cNvPr id="12" name="Group 11">
            <a:extLst>
              <a:ext uri="{FF2B5EF4-FFF2-40B4-BE49-F238E27FC236}">
                <a16:creationId xmlns:a16="http://schemas.microsoft.com/office/drawing/2014/main" id="{6026D67C-AD96-481D-9048-CFC7CE853B06}"/>
              </a:ext>
            </a:extLst>
          </p:cNvPr>
          <p:cNvGrpSpPr/>
          <p:nvPr/>
        </p:nvGrpSpPr>
        <p:grpSpPr>
          <a:xfrm>
            <a:off x="4877395" y="3163392"/>
            <a:ext cx="4141408" cy="830997"/>
            <a:chOff x="4877395" y="3096637"/>
            <a:chExt cx="4141408" cy="830997"/>
          </a:xfrm>
        </p:grpSpPr>
        <p:sp>
          <p:nvSpPr>
            <p:cNvPr id="31" name="TextBox 30">
              <a:extLst>
                <a:ext uri="{FF2B5EF4-FFF2-40B4-BE49-F238E27FC236}">
                  <a16:creationId xmlns:a16="http://schemas.microsoft.com/office/drawing/2014/main" id="{9575C3B9-A8C7-4087-ABC1-BD6888733F7E}"/>
                </a:ext>
              </a:extLst>
            </p:cNvPr>
            <p:cNvSpPr txBox="1"/>
            <p:nvPr/>
          </p:nvSpPr>
          <p:spPr>
            <a:xfrm>
              <a:off x="5619047" y="3096637"/>
              <a:ext cx="3399756" cy="830997"/>
            </a:xfrm>
            <a:prstGeom prst="rect">
              <a:avLst/>
            </a:prstGeom>
            <a:noFill/>
          </p:spPr>
          <p:txBody>
            <a:bodyPr wrap="square" rtlCol="0">
              <a:spAutoFit/>
            </a:bodyPr>
            <a:lstStyle/>
            <a:p>
              <a:pPr>
                <a:buNone/>
              </a:pPr>
              <a:r>
                <a:rPr lang="en-US" sz="1600" b="0" dirty="0">
                  <a:latin typeface="Segoe UI" panose="020B0502040204020203" pitchFamily="34" charset="0"/>
                  <a:cs typeface="Segoe UI" panose="020B0502040204020203" pitchFamily="34" charset="0"/>
                </a:rPr>
                <a:t>Applications for service members seeking referrals to live in family housing</a:t>
              </a:r>
            </a:p>
          </p:txBody>
        </p:sp>
        <p:pic>
          <p:nvPicPr>
            <p:cNvPr id="6" name="Graphic 5" descr="Contract with solid fill">
              <a:extLst>
                <a:ext uri="{FF2B5EF4-FFF2-40B4-BE49-F238E27FC236}">
                  <a16:creationId xmlns:a16="http://schemas.microsoft.com/office/drawing/2014/main" id="{E551C055-5CC8-435D-80F9-47DA64E049A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77395" y="3160628"/>
              <a:ext cx="589854" cy="589854"/>
            </a:xfrm>
            <a:prstGeom prst="rect">
              <a:avLst/>
            </a:prstGeom>
          </p:spPr>
        </p:pic>
      </p:grpSp>
      <p:grpSp>
        <p:nvGrpSpPr>
          <p:cNvPr id="33" name="Group 32">
            <a:extLst>
              <a:ext uri="{FF2B5EF4-FFF2-40B4-BE49-F238E27FC236}">
                <a16:creationId xmlns:a16="http://schemas.microsoft.com/office/drawing/2014/main" id="{D1FB1E9D-6AA4-48C5-8AE3-F96070FF3E4D}"/>
              </a:ext>
            </a:extLst>
          </p:cNvPr>
          <p:cNvGrpSpPr/>
          <p:nvPr/>
        </p:nvGrpSpPr>
        <p:grpSpPr>
          <a:xfrm>
            <a:off x="574995" y="4748221"/>
            <a:ext cx="3975739" cy="1077218"/>
            <a:chOff x="4818376" y="3909325"/>
            <a:chExt cx="3639824" cy="1077218"/>
          </a:xfrm>
        </p:grpSpPr>
        <p:pic>
          <p:nvPicPr>
            <p:cNvPr id="34" name="Graphic 33" descr="Traffic cone">
              <a:extLst>
                <a:ext uri="{FF2B5EF4-FFF2-40B4-BE49-F238E27FC236}">
                  <a16:creationId xmlns:a16="http://schemas.microsoft.com/office/drawing/2014/main" id="{262F961D-5D86-4644-88B7-EC9AFB2C7A1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18376" y="4056168"/>
              <a:ext cx="717486" cy="717486"/>
            </a:xfrm>
            <a:prstGeom prst="rect">
              <a:avLst/>
            </a:prstGeom>
          </p:spPr>
        </p:pic>
        <p:sp>
          <p:nvSpPr>
            <p:cNvPr id="36" name="TextBox 35">
              <a:extLst>
                <a:ext uri="{FF2B5EF4-FFF2-40B4-BE49-F238E27FC236}">
                  <a16:creationId xmlns:a16="http://schemas.microsoft.com/office/drawing/2014/main" id="{C20EBCD6-D82F-4534-84D9-9270006A537C}"/>
                </a:ext>
              </a:extLst>
            </p:cNvPr>
            <p:cNvSpPr txBox="1"/>
            <p:nvPr/>
          </p:nvSpPr>
          <p:spPr>
            <a:xfrm>
              <a:off x="5535862" y="3909325"/>
              <a:ext cx="2922338" cy="1077218"/>
            </a:xfrm>
            <a:prstGeom prst="rect">
              <a:avLst/>
            </a:prstGeom>
            <a:noFill/>
          </p:spPr>
          <p:txBody>
            <a:bodyPr wrap="square" rtlCol="0">
              <a:spAutoFit/>
            </a:bodyPr>
            <a:lstStyle>
              <a:defPPr>
                <a:defRPr lang="en-US"/>
              </a:defPPr>
              <a:lvl1pPr>
                <a:buNone/>
                <a:defRPr sz="1600" b="0">
                  <a:latin typeface="Segoe UI" panose="020B0502040204020203" pitchFamily="34" charset="0"/>
                  <a:cs typeface="Segoe UI" panose="020B0502040204020203" pitchFamily="34" charset="0"/>
                </a:defRPr>
              </a:lvl1pPr>
            </a:lstStyle>
            <a:p>
              <a:r>
                <a:rPr lang="en-US" dirty="0"/>
                <a:t>Assistance during move-in, move-out, and other inspections performed by PPV Partner at resident’s request</a:t>
              </a:r>
            </a:p>
          </p:txBody>
        </p:sp>
      </p:grpSp>
    </p:spTree>
    <p:extLst>
      <p:ext uri="{BB962C8B-B14F-4D97-AF65-F5344CB8AC3E}">
        <p14:creationId xmlns:p14="http://schemas.microsoft.com/office/powerpoint/2010/main" val="185438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516225" y="689767"/>
            <a:ext cx="7886700" cy="586249"/>
          </a:xfrm>
          <a:prstGeom prst="rect">
            <a:avLst/>
          </a:prstGeom>
        </p:spPr>
        <p:txBody>
          <a:bodyPr/>
          <a:lstStyle/>
          <a:p>
            <a:r>
              <a:rPr lang="en-US" i="1" dirty="0">
                <a:solidFill>
                  <a:schemeClr val="tx1"/>
                </a:solidFill>
              </a:rPr>
              <a:t>AMCC </a:t>
            </a:r>
            <a:r>
              <a:rPr lang="en-US" dirty="0"/>
              <a:t>at Parris Island/Naval Hospital</a:t>
            </a:r>
            <a:endParaRPr lang="en-US" i="1" dirty="0">
              <a:solidFill>
                <a:srgbClr val="AA182C"/>
              </a:solidFill>
            </a:endParaRPr>
          </a:p>
        </p:txBody>
      </p:sp>
      <p:sp>
        <p:nvSpPr>
          <p:cNvPr id="38" name="TextBox 37">
            <a:extLst>
              <a:ext uri="{FF2B5EF4-FFF2-40B4-BE49-F238E27FC236}">
                <a16:creationId xmlns:a16="http://schemas.microsoft.com/office/drawing/2014/main" id="{2124B76B-3D5D-45CB-9A4E-4274DE322D3E}"/>
              </a:ext>
            </a:extLst>
          </p:cNvPr>
          <p:cNvSpPr txBox="1"/>
          <p:nvPr/>
        </p:nvSpPr>
        <p:spPr>
          <a:xfrm>
            <a:off x="630525" y="1433318"/>
            <a:ext cx="7772400" cy="1323439"/>
          </a:xfrm>
          <a:prstGeom prst="rect">
            <a:avLst/>
          </a:prstGeom>
          <a:noFill/>
        </p:spPr>
        <p:txBody>
          <a:bodyPr wrap="square" rtlCol="0">
            <a:spAutoFit/>
          </a:bodyPr>
          <a:lstStyle>
            <a:defPPr>
              <a:defRPr lang="en-US"/>
            </a:defPPr>
            <a:lvl1pPr>
              <a:defRPr sz="1700" i="1">
                <a:solidFill>
                  <a:schemeClr val="bg1"/>
                </a:solidFill>
                <a:latin typeface="Segoe UI" panose="020B0502040204020203" pitchFamily="34" charset="0"/>
                <a:cs typeface="Segoe UI" panose="020B0502040204020203" pitchFamily="34" charset="0"/>
              </a:defRPr>
            </a:lvl1pPr>
          </a:lstStyle>
          <a:p>
            <a:r>
              <a:rPr lang="en-US" sz="1600" dirty="0">
                <a:solidFill>
                  <a:schemeClr val="tx1"/>
                </a:solidFill>
              </a:rPr>
              <a:t>PPV provides benefits that are not typically offered in community rentals:</a:t>
            </a:r>
          </a:p>
          <a:p>
            <a:pPr marL="285750" indent="-285750">
              <a:buFont typeface="Arial" panose="020B0604020202020204" pitchFamily="34" charset="0"/>
              <a:buChar char="•"/>
            </a:pPr>
            <a:r>
              <a:rPr lang="en-US" sz="1600" dirty="0">
                <a:solidFill>
                  <a:schemeClr val="tx1"/>
                </a:solidFill>
              </a:rPr>
              <a:t>Rent cannot exceed the Basic Allowance for Housing (BAH) with dependents rate</a:t>
            </a:r>
          </a:p>
          <a:p>
            <a:pPr marL="285750" indent="-285750">
              <a:buFont typeface="Arial" panose="020B0604020202020204" pitchFamily="34" charset="0"/>
              <a:buChar char="•"/>
            </a:pPr>
            <a:r>
              <a:rPr lang="en-US" sz="1600" dirty="0">
                <a:solidFill>
                  <a:schemeClr val="tx1"/>
                </a:solidFill>
              </a:rPr>
              <a:t>No upfront costs including application fees for Service members</a:t>
            </a:r>
          </a:p>
          <a:p>
            <a:pPr marL="285750" indent="-285750">
              <a:buFont typeface="Arial" panose="020B0604020202020204" pitchFamily="34" charset="0"/>
              <a:buChar char="•"/>
            </a:pPr>
            <a:r>
              <a:rPr lang="en-US" sz="1600" dirty="0">
                <a:solidFill>
                  <a:schemeClr val="tx1"/>
                </a:solidFill>
              </a:rPr>
              <a:t>No credit history or salary requirements</a:t>
            </a:r>
          </a:p>
          <a:p>
            <a:pPr marL="285750" indent="-285750">
              <a:buFont typeface="Arial" panose="020B0604020202020204" pitchFamily="34" charset="0"/>
              <a:buChar char="•"/>
            </a:pPr>
            <a:r>
              <a:rPr lang="en-US" sz="1600" dirty="0">
                <a:solidFill>
                  <a:schemeClr val="tx1"/>
                </a:solidFill>
              </a:rPr>
              <a:t>Basic utilities are included with rent</a:t>
            </a:r>
          </a:p>
        </p:txBody>
      </p:sp>
      <p:grpSp>
        <p:nvGrpSpPr>
          <p:cNvPr id="2" name="Group 1">
            <a:extLst>
              <a:ext uri="{FF2B5EF4-FFF2-40B4-BE49-F238E27FC236}">
                <a16:creationId xmlns:a16="http://schemas.microsoft.com/office/drawing/2014/main" id="{3624EA60-E393-46DB-8C14-A8A8F5A4E279}"/>
              </a:ext>
            </a:extLst>
          </p:cNvPr>
          <p:cNvGrpSpPr/>
          <p:nvPr/>
        </p:nvGrpSpPr>
        <p:grpSpPr>
          <a:xfrm>
            <a:off x="628650" y="2761496"/>
            <a:ext cx="3788658" cy="3171938"/>
            <a:chOff x="628650" y="2905234"/>
            <a:chExt cx="3788658" cy="3171938"/>
          </a:xfrm>
        </p:grpSpPr>
        <p:grpSp>
          <p:nvGrpSpPr>
            <p:cNvPr id="42" name="Group 41">
              <a:extLst>
                <a:ext uri="{FF2B5EF4-FFF2-40B4-BE49-F238E27FC236}">
                  <a16:creationId xmlns:a16="http://schemas.microsoft.com/office/drawing/2014/main" id="{E56CB07E-64F3-472F-8D99-57E5A13A3F77}"/>
                </a:ext>
              </a:extLst>
            </p:cNvPr>
            <p:cNvGrpSpPr/>
            <p:nvPr/>
          </p:nvGrpSpPr>
          <p:grpSpPr>
            <a:xfrm>
              <a:off x="628650" y="2983683"/>
              <a:ext cx="3788658" cy="3093489"/>
              <a:chOff x="462707" y="2015413"/>
              <a:chExt cx="3788658" cy="4735689"/>
            </a:xfrm>
          </p:grpSpPr>
          <p:sp>
            <p:nvSpPr>
              <p:cNvPr id="43" name="Rectangle 42">
                <a:extLst>
                  <a:ext uri="{FF2B5EF4-FFF2-40B4-BE49-F238E27FC236}">
                    <a16:creationId xmlns:a16="http://schemas.microsoft.com/office/drawing/2014/main" id="{02C88F86-30CC-4478-9FFB-046E885AF699}"/>
                  </a:ext>
                </a:extLst>
              </p:cNvPr>
              <p:cNvSpPr/>
              <p:nvPr/>
            </p:nvSpPr>
            <p:spPr bwMode="auto">
              <a:xfrm>
                <a:off x="462707" y="2404695"/>
                <a:ext cx="3788658" cy="4346407"/>
              </a:xfrm>
              <a:prstGeom prst="rect">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spcBef>
                    <a:spcPts val="600"/>
                  </a:spcBef>
                  <a:buFont typeface="Wingdings" panose="05000000000000000000" pitchFamily="2" charset="2"/>
                  <a:buChar char="Ø"/>
                </a:pPr>
                <a:endParaRPr lang="en-US" dirty="0">
                  <a:latin typeface="Segoe UI" panose="020B0502040204020203" pitchFamily="34" charset="0"/>
                  <a:cs typeface="Segoe UI" panose="020B0502040204020203" pitchFamily="34" charset="0"/>
                </a:endParaRPr>
              </a:p>
              <a:p>
                <a:pPr algn="ctr">
                  <a:spcBef>
                    <a:spcPts val="600"/>
                  </a:spcBef>
                </a:pPr>
                <a:r>
                  <a:rPr lang="en-US" b="1" dirty="0">
                    <a:latin typeface="Segoe UI" panose="020B0502040204020203" pitchFamily="34" charset="0"/>
                    <a:cs typeface="Segoe UI" panose="020B0502040204020203" pitchFamily="34" charset="0"/>
                  </a:rPr>
                  <a:t>PPV Project</a:t>
                </a:r>
              </a:p>
              <a:p>
                <a:pPr marL="285750" indent="-285750">
                  <a:spcBef>
                    <a:spcPts val="600"/>
                  </a:spcBef>
                  <a:buFont typeface="Arial" panose="020B0604020202020204" pitchFamily="34" charset="0"/>
                  <a:buChar char="•"/>
                </a:pPr>
                <a:r>
                  <a:rPr lang="en-US" sz="1600" i="1" dirty="0">
                    <a:latin typeface="Segoe UI" panose="020B0502040204020203" pitchFamily="34" charset="0"/>
                    <a:cs typeface="Segoe UI" panose="020B0502040204020203" pitchFamily="34" charset="0"/>
                  </a:rPr>
                  <a:t>AMCC housing is conveniently located at Laurel Bay, MCRD Parris Island, and Naval Hospital. Amenities includes pool, playgrounds, RV storage and  community center with Wi-Fi access.</a:t>
                </a:r>
              </a:p>
              <a:p>
                <a:pPr marR="0" algn="l" defTabSz="914400" rtl="0" eaLnBrk="0" fontAlgn="base" latinLnBrk="0" hangingPunct="0">
                  <a:lnSpc>
                    <a:spcPct val="80000"/>
                  </a:lnSpc>
                  <a:spcBef>
                    <a:spcPct val="20000"/>
                  </a:spcBef>
                  <a:spcAft>
                    <a:spcPct val="0"/>
                  </a:spcAft>
                  <a:buClr>
                    <a:srgbClr val="FF0000"/>
                  </a:buClr>
                  <a:buSzTx/>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44" name="Oval 43">
                <a:extLst>
                  <a:ext uri="{FF2B5EF4-FFF2-40B4-BE49-F238E27FC236}">
                    <a16:creationId xmlns:a16="http://schemas.microsoft.com/office/drawing/2014/main" id="{CC4AD3A3-5AE9-489B-8B4D-3DFE23A8B381}"/>
                  </a:ext>
                </a:extLst>
              </p:cNvPr>
              <p:cNvSpPr/>
              <p:nvPr/>
            </p:nvSpPr>
            <p:spPr bwMode="auto">
              <a:xfrm>
                <a:off x="1919601" y="2015413"/>
                <a:ext cx="829328" cy="91095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pic>
          <p:nvPicPr>
            <p:cNvPr id="45" name="Graphic 44" descr="Schoolhouse">
              <a:extLst>
                <a:ext uri="{FF2B5EF4-FFF2-40B4-BE49-F238E27FC236}">
                  <a16:creationId xmlns:a16="http://schemas.microsoft.com/office/drawing/2014/main" id="{A36BF5CB-D1F4-45D6-9C77-AAFA092568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3452" y="2905234"/>
              <a:ext cx="673512" cy="673512"/>
            </a:xfrm>
            <a:prstGeom prst="rect">
              <a:avLst/>
            </a:prstGeom>
          </p:spPr>
        </p:pic>
      </p:grpSp>
      <p:grpSp>
        <p:nvGrpSpPr>
          <p:cNvPr id="3" name="Group 2">
            <a:extLst>
              <a:ext uri="{FF2B5EF4-FFF2-40B4-BE49-F238E27FC236}">
                <a16:creationId xmlns:a16="http://schemas.microsoft.com/office/drawing/2014/main" id="{B25438BB-BC9B-40B5-B967-4037C6B875DA}"/>
              </a:ext>
            </a:extLst>
          </p:cNvPr>
          <p:cNvGrpSpPr/>
          <p:nvPr/>
        </p:nvGrpSpPr>
        <p:grpSpPr>
          <a:xfrm>
            <a:off x="4743452" y="2839945"/>
            <a:ext cx="3788658" cy="3093489"/>
            <a:chOff x="4743452" y="2983683"/>
            <a:chExt cx="3788658" cy="3093489"/>
          </a:xfrm>
        </p:grpSpPr>
        <p:grpSp>
          <p:nvGrpSpPr>
            <p:cNvPr id="39" name="Group 38">
              <a:extLst>
                <a:ext uri="{FF2B5EF4-FFF2-40B4-BE49-F238E27FC236}">
                  <a16:creationId xmlns:a16="http://schemas.microsoft.com/office/drawing/2014/main" id="{799D6E61-0529-4E1E-B505-D3279988BCE8}"/>
                </a:ext>
              </a:extLst>
            </p:cNvPr>
            <p:cNvGrpSpPr/>
            <p:nvPr/>
          </p:nvGrpSpPr>
          <p:grpSpPr>
            <a:xfrm>
              <a:off x="4743452" y="3004593"/>
              <a:ext cx="3788658" cy="3072579"/>
              <a:chOff x="4669542" y="1500184"/>
              <a:chExt cx="3788658" cy="5069438"/>
            </a:xfrm>
          </p:grpSpPr>
          <p:sp>
            <p:nvSpPr>
              <p:cNvPr id="40" name="Rectangle 39">
                <a:extLst>
                  <a:ext uri="{FF2B5EF4-FFF2-40B4-BE49-F238E27FC236}">
                    <a16:creationId xmlns:a16="http://schemas.microsoft.com/office/drawing/2014/main" id="{7216ABAA-9773-4C6C-ADEB-F2FD1A257058}"/>
                  </a:ext>
                </a:extLst>
              </p:cNvPr>
              <p:cNvSpPr/>
              <p:nvPr/>
            </p:nvSpPr>
            <p:spPr bwMode="auto">
              <a:xfrm>
                <a:off x="4669542" y="1879207"/>
                <a:ext cx="3788658" cy="4690415"/>
              </a:xfrm>
              <a:prstGeom prst="rect">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600"/>
                  </a:spcBef>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ctr">
                  <a:spcBef>
                    <a:spcPts val="600"/>
                  </a:spcBef>
                </a:pPr>
                <a:r>
                  <a:rPr lang="en-US" b="1" dirty="0">
                    <a:latin typeface="Segoe UI" panose="020B0502040204020203" pitchFamily="34" charset="0"/>
                    <a:cs typeface="Segoe UI" panose="020B0502040204020203" pitchFamily="34" charset="0"/>
                  </a:rPr>
                  <a:t>PPV Partner</a:t>
                </a:r>
              </a:p>
              <a:p>
                <a:pPr marL="285750" indent="-285750">
                  <a:spcBef>
                    <a:spcPts val="600"/>
                  </a:spcBef>
                  <a:buFont typeface="Arial" panose="020B0604020202020204" pitchFamily="34" charset="0"/>
                  <a:buChar char="•"/>
                </a:pPr>
                <a:r>
                  <a:rPr lang="en-US" sz="1600" i="1" dirty="0">
                    <a:latin typeface="Segoe UI" panose="020B0502040204020203" pitchFamily="34" charset="0"/>
                    <a:cs typeface="Segoe UI" panose="020B0502040204020203" pitchFamily="34" charset="0"/>
                  </a:rPr>
                  <a:t>AMCC also has community events, Resident Advisory Boards (RAB) and Department of Defense Education Activity schools (</a:t>
                </a:r>
                <a:r>
                  <a:rPr lang="en-US" sz="1600" i="1" dirty="0" err="1">
                    <a:latin typeface="Segoe UI" panose="020B0502040204020203" pitchFamily="34" charset="0"/>
                    <a:cs typeface="Segoe UI" panose="020B0502040204020203" pitchFamily="34" charset="0"/>
                  </a:rPr>
                  <a:t>DoDea</a:t>
                </a:r>
                <a:r>
                  <a:rPr lang="en-US" sz="1600" i="1" dirty="0">
                    <a:latin typeface="Segoe UI" panose="020B0502040204020203" pitchFamily="34" charset="0"/>
                    <a:cs typeface="Segoe UI" panose="020B0502040204020203" pitchFamily="34" charset="0"/>
                  </a:rPr>
                  <a:t>). </a:t>
                </a:r>
                <a:endParaRPr lang="en-US" dirty="0">
                  <a:latin typeface="Segoe UI" panose="020B0502040204020203" pitchFamily="34" charset="0"/>
                  <a:cs typeface="Segoe UI" panose="020B0502040204020203" pitchFamily="34" charset="0"/>
                </a:endParaRPr>
              </a:p>
              <a:p>
                <a:pPr>
                  <a:spcBef>
                    <a:spcPts val="600"/>
                  </a:spcBef>
                </a:pPr>
                <a:endParaRPr lang="en-US" dirty="0">
                  <a:latin typeface="Segoe UI" panose="020B0502040204020203" pitchFamily="34" charset="0"/>
                  <a:cs typeface="Segoe UI" panose="020B0502040204020203" pitchFamily="34" charset="0"/>
                </a:endParaRPr>
              </a:p>
            </p:txBody>
          </p:sp>
          <p:sp>
            <p:nvSpPr>
              <p:cNvPr id="41" name="Oval 40">
                <a:extLst>
                  <a:ext uri="{FF2B5EF4-FFF2-40B4-BE49-F238E27FC236}">
                    <a16:creationId xmlns:a16="http://schemas.microsoft.com/office/drawing/2014/main" id="{FE7D968E-B2E3-40C0-87A3-A38A03FC7812}"/>
                  </a:ext>
                </a:extLst>
              </p:cNvPr>
              <p:cNvSpPr/>
              <p:nvPr/>
            </p:nvSpPr>
            <p:spPr bwMode="auto">
              <a:xfrm>
                <a:off x="6149207" y="1500184"/>
                <a:ext cx="829328" cy="91277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pic>
          <p:nvPicPr>
            <p:cNvPr id="46" name="Graphic 45" descr="Boardroom">
              <a:extLst>
                <a:ext uri="{FF2B5EF4-FFF2-40B4-BE49-F238E27FC236}">
                  <a16:creationId xmlns:a16="http://schemas.microsoft.com/office/drawing/2014/main" id="{4B528230-93CB-4E54-9BAC-08A82D6435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7260" y="2983683"/>
              <a:ext cx="601041" cy="601041"/>
            </a:xfrm>
            <a:prstGeom prst="rect">
              <a:avLst/>
            </a:prstGeom>
          </p:spPr>
        </p:pic>
      </p:grpSp>
      <p:sp>
        <p:nvSpPr>
          <p:cNvPr id="17" name="Date Placeholder 8">
            <a:extLst>
              <a:ext uri="{FF2B5EF4-FFF2-40B4-BE49-F238E27FC236}">
                <a16:creationId xmlns:a16="http://schemas.microsoft.com/office/drawing/2014/main" id="{1B5D5CCF-8F6B-4FC2-8EFD-935ECE0DAF56}"/>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19" name="Slide Number Placeholder 10">
            <a:extLst>
              <a:ext uri="{FF2B5EF4-FFF2-40B4-BE49-F238E27FC236}">
                <a16:creationId xmlns:a16="http://schemas.microsoft.com/office/drawing/2014/main" id="{22E737E6-0A12-4683-A9D2-7D95B7AE912E}"/>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6</a:t>
            </a:fld>
            <a:endParaRPr lang="en-US" dirty="0"/>
          </a:p>
        </p:txBody>
      </p:sp>
    </p:spTree>
    <p:extLst>
      <p:ext uri="{BB962C8B-B14F-4D97-AF65-F5344CB8AC3E}">
        <p14:creationId xmlns:p14="http://schemas.microsoft.com/office/powerpoint/2010/main" val="899132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0C269A7-5BBF-4110-A874-49B8BFFB199C}"/>
              </a:ext>
            </a:extLst>
          </p:cNvPr>
          <p:cNvSpPr txBox="1"/>
          <p:nvPr/>
        </p:nvSpPr>
        <p:spPr>
          <a:xfrm>
            <a:off x="628650" y="1117981"/>
            <a:ext cx="7886700" cy="7448193"/>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Tenants must accept and sign the PPV lease with DoD approved language. The lease includes tenant’s rights and responsibilities. The resident handbook is considered part of the lease.  Face-to-face lease signing is available and encouraged, especially if the tenant has questions. DocuSign is the recommended electronic signing option.</a:t>
            </a:r>
          </a:p>
          <a:p>
            <a:pPr lvl="0">
              <a:defRPr/>
            </a:pPr>
            <a:endParaRPr lang="en-US" sz="1000" i="1" dirty="0">
              <a:latin typeface="Segoe UI" panose="020B0502040204020203" pitchFamily="34" charset="0"/>
              <a:cs typeface="Segoe UI" panose="020B0502040204020203" pitchFamily="34" charset="0"/>
            </a:endParaRPr>
          </a:p>
          <a:p>
            <a:pPr>
              <a:buNone/>
            </a:pPr>
            <a:r>
              <a:rPr lang="en-US" sz="1600" dirty="0">
                <a:latin typeface="Segoe UI" panose="020B0502040204020203" pitchFamily="34" charset="0"/>
                <a:cs typeface="Segoe UI" panose="020B0502040204020203" pitchFamily="34" charset="0"/>
              </a:rPr>
              <a:t>In addition to the lease itself, the PPV lease includes several addenda:</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1 </a:t>
            </a:r>
            <a:r>
              <a:rPr lang="en-US" sz="1600" dirty="0">
                <a:latin typeface="Segoe UI" panose="020B0502040204020203" pitchFamily="34" charset="0"/>
                <a:cs typeface="Segoe UI" panose="020B0502040204020203" pitchFamily="34" charset="0"/>
              </a:rPr>
              <a:t>– Electronic Lease Acknowledgement</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2 </a:t>
            </a:r>
            <a:r>
              <a:rPr lang="en-US" sz="1600" dirty="0">
                <a:latin typeface="Segoe UI" panose="020B0502040204020203" pitchFamily="34" charset="0"/>
                <a:cs typeface="Segoe UI" panose="020B0502040204020203" pitchFamily="34" charset="0"/>
              </a:rPr>
              <a:t>– Discounts</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3 </a:t>
            </a:r>
            <a:r>
              <a:rPr lang="en-US" sz="1600" dirty="0">
                <a:latin typeface="Segoe UI" panose="020B0502040204020203" pitchFamily="34" charset="0"/>
                <a:cs typeface="Segoe UI" panose="020B0502040204020203" pitchFamily="34" charset="0"/>
              </a:rPr>
              <a:t>– Community Specific</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4 </a:t>
            </a:r>
            <a:r>
              <a:rPr lang="en-US" sz="1600" dirty="0">
                <a:latin typeface="Segoe UI" panose="020B0502040204020203" pitchFamily="34" charset="0"/>
                <a:cs typeface="Segoe UI" panose="020B0502040204020203" pitchFamily="34" charset="0"/>
              </a:rPr>
              <a:t>– Fitness Center Access</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5 </a:t>
            </a:r>
            <a:r>
              <a:rPr lang="en-US" sz="1600" dirty="0">
                <a:latin typeface="Segoe UI" panose="020B0502040204020203" pitchFamily="34" charset="0"/>
                <a:cs typeface="Segoe UI" panose="020B0502040204020203" pitchFamily="34" charset="0"/>
              </a:rPr>
              <a:t>– Contact Information</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6 </a:t>
            </a:r>
            <a:r>
              <a:rPr lang="en-US" sz="1600" dirty="0">
                <a:latin typeface="Segoe UI" panose="020B0502040204020203" pitchFamily="34" charset="0"/>
                <a:cs typeface="Segoe UI" panose="020B0502040204020203" pitchFamily="34" charset="0"/>
              </a:rPr>
              <a:t>– Tree Swing</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7 </a:t>
            </a:r>
            <a:r>
              <a:rPr lang="en-US" sz="1600" dirty="0">
                <a:latin typeface="Segoe UI" panose="020B0502040204020203" pitchFamily="34" charset="0"/>
                <a:cs typeface="Segoe UI" panose="020B0502040204020203" pitchFamily="34" charset="0"/>
              </a:rPr>
              <a:t>– Community Facilities </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8 </a:t>
            </a:r>
            <a:r>
              <a:rPr lang="en-US" sz="1600" dirty="0">
                <a:latin typeface="Segoe UI" panose="020B0502040204020203" pitchFamily="34" charset="0"/>
                <a:cs typeface="Segoe UI" panose="020B0502040204020203" pitchFamily="34" charset="0"/>
              </a:rPr>
              <a:t>– Unaccompanied Service Member</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9 </a:t>
            </a:r>
            <a:r>
              <a:rPr lang="en-US" sz="1600" dirty="0">
                <a:latin typeface="Segoe UI" panose="020B0502040204020203" pitchFamily="34" charset="0"/>
                <a:cs typeface="Segoe UI" panose="020B0502040204020203" pitchFamily="34" charset="0"/>
              </a:rPr>
              <a:t>– Accessible Adaptable Unit Relocation </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10 </a:t>
            </a:r>
            <a:r>
              <a:rPr lang="en-US" sz="1600" dirty="0">
                <a:latin typeface="Segoe UI" panose="020B0502040204020203" pitchFamily="34" charset="0"/>
                <a:cs typeface="Segoe UI" panose="020B0502040204020203" pitchFamily="34" charset="0"/>
              </a:rPr>
              <a:t>– Satellite Dish</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11 </a:t>
            </a:r>
            <a:r>
              <a:rPr lang="en-US" sz="1600" dirty="0">
                <a:latin typeface="Segoe UI" panose="020B0502040204020203" pitchFamily="34" charset="0"/>
                <a:cs typeface="Segoe UI" panose="020B0502040204020203" pitchFamily="34" charset="0"/>
              </a:rPr>
              <a:t>– Early Lease Termination </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12 </a:t>
            </a:r>
            <a:r>
              <a:rPr lang="en-US" sz="1600" dirty="0">
                <a:latin typeface="Segoe UI" panose="020B0502040204020203" pitchFamily="34" charset="0"/>
                <a:cs typeface="Segoe UI" panose="020B0502040204020203" pitchFamily="34" charset="0"/>
              </a:rPr>
              <a:t>– Mold &amp; Mildew</a:t>
            </a:r>
          </a:p>
          <a:p>
            <a:pPr marL="171450" indent="-1714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lvl="0">
              <a:defRPr/>
            </a:pPr>
            <a:endParaRPr lang="en-US" sz="2000" i="1" dirty="0">
              <a:latin typeface="Segoe UI" panose="020B0502040204020203" pitchFamily="34" charset="0"/>
              <a:cs typeface="Segoe UI" panose="020B0502040204020203" pitchFamily="34" charset="0"/>
            </a:endParaRPr>
          </a:p>
        </p:txBody>
      </p:sp>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Understanding Your Lease </a:t>
            </a:r>
          </a:p>
        </p:txBody>
      </p:sp>
      <p:sp>
        <p:nvSpPr>
          <p:cNvPr id="13" name="TextBox 12">
            <a:extLst>
              <a:ext uri="{FF2B5EF4-FFF2-40B4-BE49-F238E27FC236}">
                <a16:creationId xmlns:a16="http://schemas.microsoft.com/office/drawing/2014/main" id="{139319FD-45A8-4CDF-8C3F-A07AE49B618F}"/>
              </a:ext>
            </a:extLst>
          </p:cNvPr>
          <p:cNvSpPr txBox="1"/>
          <p:nvPr/>
        </p:nvSpPr>
        <p:spPr>
          <a:xfrm>
            <a:off x="685800" y="5645013"/>
            <a:ext cx="7772400" cy="523220"/>
          </a:xfrm>
          <a:prstGeom prst="rect">
            <a:avLst/>
          </a:prstGeom>
          <a:solidFill>
            <a:srgbClr val="0A2240"/>
          </a:solidFill>
        </p:spPr>
        <p:txBody>
          <a:bodyPr wrap="square" rtlCol="0">
            <a:spAutoFit/>
          </a:bodyPr>
          <a:lstStyle>
            <a:defPPr>
              <a:defRPr lang="en-US"/>
            </a:defPPr>
            <a:lvl1pPr>
              <a:defRPr sz="1700" i="1">
                <a:solidFill>
                  <a:schemeClr val="bg1"/>
                </a:solidFill>
                <a:latin typeface="Segoe UI" panose="020B0502040204020203" pitchFamily="34" charset="0"/>
                <a:cs typeface="Segoe UI" panose="020B0502040204020203" pitchFamily="34" charset="0"/>
              </a:defRPr>
            </a:lvl1pPr>
          </a:lstStyle>
          <a:p>
            <a:pPr algn="ctr"/>
            <a:r>
              <a:rPr lang="en-US" sz="1400" b="1" dirty="0"/>
              <a:t>It is important to read through and understand what you are signing. If you have questions on your lease, contact the PPV Partner</a:t>
            </a:r>
          </a:p>
        </p:txBody>
      </p:sp>
      <p:sp>
        <p:nvSpPr>
          <p:cNvPr id="10" name="Date Placeholder 8">
            <a:extLst>
              <a:ext uri="{FF2B5EF4-FFF2-40B4-BE49-F238E27FC236}">
                <a16:creationId xmlns:a16="http://schemas.microsoft.com/office/drawing/2014/main" id="{D3098BB5-D71A-467B-A2C0-6FAA1AFA05B2}"/>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14" name="Slide Number Placeholder 10">
            <a:extLst>
              <a:ext uri="{FF2B5EF4-FFF2-40B4-BE49-F238E27FC236}">
                <a16:creationId xmlns:a16="http://schemas.microsoft.com/office/drawing/2014/main" id="{2BE63276-E0BF-4350-A09F-A098062AFA94}"/>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7</a:t>
            </a:fld>
            <a:endParaRPr lang="en-US" dirty="0"/>
          </a:p>
        </p:txBody>
      </p:sp>
    </p:spTree>
    <p:extLst>
      <p:ext uri="{BB962C8B-B14F-4D97-AF65-F5344CB8AC3E}">
        <p14:creationId xmlns:p14="http://schemas.microsoft.com/office/powerpoint/2010/main" val="352446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Fees and Payments</a:t>
            </a:r>
          </a:p>
        </p:txBody>
      </p:sp>
      <p:sp>
        <p:nvSpPr>
          <p:cNvPr id="13" name="TextBox 12">
            <a:extLst>
              <a:ext uri="{FF2B5EF4-FFF2-40B4-BE49-F238E27FC236}">
                <a16:creationId xmlns:a16="http://schemas.microsoft.com/office/drawing/2014/main" id="{139319FD-45A8-4CDF-8C3F-A07AE49B618F}"/>
              </a:ext>
            </a:extLst>
          </p:cNvPr>
          <p:cNvSpPr txBox="1"/>
          <p:nvPr/>
        </p:nvSpPr>
        <p:spPr>
          <a:xfrm>
            <a:off x="685800" y="5645013"/>
            <a:ext cx="7772400" cy="523220"/>
          </a:xfrm>
          <a:prstGeom prst="rect">
            <a:avLst/>
          </a:prstGeom>
          <a:solidFill>
            <a:srgbClr val="0A2240"/>
          </a:solidFill>
        </p:spPr>
        <p:txBody>
          <a:bodyPr wrap="square" rtlCol="0">
            <a:spAutoFit/>
          </a:bodyPr>
          <a:lstStyle>
            <a:defPPr>
              <a:defRPr lang="en-US"/>
            </a:defPPr>
            <a:lvl1pPr>
              <a:defRPr sz="1700" i="1">
                <a:solidFill>
                  <a:schemeClr val="bg1"/>
                </a:solidFill>
                <a:latin typeface="Segoe UI" panose="020B0502040204020203" pitchFamily="34" charset="0"/>
                <a:cs typeface="Segoe UI" panose="020B0502040204020203" pitchFamily="34" charset="0"/>
              </a:defRPr>
            </a:lvl1pPr>
          </a:lstStyle>
          <a:p>
            <a:pPr algn="ctr"/>
            <a:r>
              <a:rPr lang="en-US" sz="1400" b="1" dirty="0"/>
              <a:t>It is important to read through and understand what you are signing. If you have questions, contact the PPV Partner and MHO if necessary</a:t>
            </a:r>
          </a:p>
        </p:txBody>
      </p:sp>
      <p:sp>
        <p:nvSpPr>
          <p:cNvPr id="6" name="TextBox 5">
            <a:extLst>
              <a:ext uri="{FF2B5EF4-FFF2-40B4-BE49-F238E27FC236}">
                <a16:creationId xmlns:a16="http://schemas.microsoft.com/office/drawing/2014/main" id="{4A775FDF-9741-4D8B-ACCD-5DC4BDEDA21B}"/>
              </a:ext>
            </a:extLst>
          </p:cNvPr>
          <p:cNvSpPr txBox="1"/>
          <p:nvPr/>
        </p:nvSpPr>
        <p:spPr>
          <a:xfrm>
            <a:off x="628650" y="1410512"/>
            <a:ext cx="7772400" cy="4678204"/>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Tenants may be charged additional fees authorized by the lease and the DoN</a:t>
            </a:r>
          </a:p>
          <a:p>
            <a:pPr lvl="0">
              <a:defRPr/>
            </a:pPr>
            <a:endParaRPr lang="en-US" sz="1000" i="1" dirty="0">
              <a:latin typeface="Segoe UI" panose="020B0502040204020203" pitchFamily="34" charset="0"/>
              <a:cs typeface="Segoe UI" panose="020B0502040204020203" pitchFamily="34" charset="0"/>
            </a:endParaRPr>
          </a:p>
          <a:p>
            <a:pPr>
              <a:buNone/>
            </a:pPr>
            <a:r>
              <a:rPr lang="en-US" sz="1600" dirty="0">
                <a:latin typeface="Segoe UI" panose="020B0502040204020203" pitchFamily="34" charset="0"/>
                <a:cs typeface="Segoe UI" panose="020B0502040204020203" pitchFamily="34" charset="0"/>
              </a:rPr>
              <a:t>The following are the fees authorized by the lease and the DoN:</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Fee 1 </a:t>
            </a:r>
            <a:r>
              <a:rPr lang="en-US" sz="1600" dirty="0">
                <a:latin typeface="Segoe UI" panose="020B0502040204020203" pitchFamily="34" charset="0"/>
                <a:cs typeface="Segoe UI" panose="020B0502040204020203" pitchFamily="34" charset="0"/>
              </a:rPr>
              <a:t>–  If a Service Member is Single and living in the Barracks, BAH will not START until they clear the barracks. MHO cannot start the PPV/BAH deduction until BAH starts. Service member’s may move into housing prior to BAH starting and therefore will be will be required to pay 1-3 days out of pocket until BAH actually starts.</a:t>
            </a:r>
          </a:p>
          <a:p>
            <a:pPr marL="171450" indent="-1714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Fee 2 </a:t>
            </a:r>
            <a:r>
              <a:rPr lang="en-US" sz="1600" dirty="0">
                <a:latin typeface="Segoe UI" panose="020B0502040204020203" pitchFamily="34" charset="0"/>
                <a:cs typeface="Segoe UI" panose="020B0502040204020203" pitchFamily="34" charset="0"/>
              </a:rPr>
              <a:t>– </a:t>
            </a:r>
            <a:r>
              <a:rPr lang="en-US" sz="1600" b="1" dirty="0">
                <a:latin typeface="Segoe UI" panose="020B0502040204020203" pitchFamily="34" charset="0"/>
                <a:cs typeface="Segoe UI" panose="020B0502040204020203" pitchFamily="34" charset="0"/>
              </a:rPr>
              <a:t>NAVY</a:t>
            </a:r>
            <a:r>
              <a:rPr lang="en-US" sz="1600" dirty="0">
                <a:latin typeface="Segoe UI" panose="020B0502040204020203" pitchFamily="34" charset="0"/>
                <a:cs typeface="Segoe UI" panose="020B0502040204020203" pitchFamily="34" charset="0"/>
              </a:rPr>
              <a:t>, If a Service Member is in the Navy, MHO cannot do a PPV/BAH deduction. The allotment system setup for the Navy is with MAC allotment. The allotment is started by AMCC or by the Service member.</a:t>
            </a:r>
          </a:p>
          <a:p>
            <a:pPr marL="171450" indent="-171450">
              <a:buFont typeface="Arial" panose="020B0604020202020204" pitchFamily="34" charset="0"/>
              <a:buChar char="•"/>
            </a:pPr>
            <a:r>
              <a:rPr lang="en-US" sz="1600" dirty="0">
                <a:latin typeface="Segoe UI" panose="020B0502040204020203" pitchFamily="34" charset="0"/>
                <a:cs typeface="Segoe UI" panose="020B0502040204020203" pitchFamily="34" charset="0"/>
              </a:rPr>
              <a:t>   The Service member will be requirement to pay out of pocket prior to the </a:t>
            </a:r>
          </a:p>
          <a:p>
            <a:pPr marL="171450" indent="-171450">
              <a:buFont typeface="Arial" panose="020B0604020202020204" pitchFamily="34" charset="0"/>
              <a:buChar char="•"/>
            </a:pPr>
            <a:r>
              <a:rPr lang="en-US" sz="1600" dirty="0">
                <a:latin typeface="Segoe UI" panose="020B0502040204020203" pitchFamily="34" charset="0"/>
                <a:cs typeface="Segoe UI" panose="020B0502040204020203" pitchFamily="34" charset="0"/>
              </a:rPr>
              <a:t>   allotment starting. Example, if they move in on the 1st of the month, they will be    required to pay for the full month’s rent out of pocket. If they move in on the 15th of the month, they will be required to pay prorated for half month’s rent. The next month’s rent will be paid by the Navy MAC allotment.</a:t>
            </a:r>
          </a:p>
          <a:p>
            <a:pPr marL="171450" indent="-1714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lvl="0">
              <a:defRPr/>
            </a:pPr>
            <a:endParaRPr lang="en-US" sz="1600" i="1" dirty="0">
              <a:latin typeface="Segoe UI" panose="020B0502040204020203" pitchFamily="34" charset="0"/>
              <a:cs typeface="Segoe UI" panose="020B0502040204020203" pitchFamily="34" charset="0"/>
            </a:endParaRPr>
          </a:p>
        </p:txBody>
      </p:sp>
      <p:sp>
        <p:nvSpPr>
          <p:cNvPr id="11" name="Date Placeholder 8">
            <a:extLst>
              <a:ext uri="{FF2B5EF4-FFF2-40B4-BE49-F238E27FC236}">
                <a16:creationId xmlns:a16="http://schemas.microsoft.com/office/drawing/2014/main" id="{4B127F91-6D22-48FE-8A6B-08ADA5FC0124}"/>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14" name="Slide Number Placeholder 10">
            <a:extLst>
              <a:ext uri="{FF2B5EF4-FFF2-40B4-BE49-F238E27FC236}">
                <a16:creationId xmlns:a16="http://schemas.microsoft.com/office/drawing/2014/main" id="{9EB39707-52B2-4FC6-B6E2-6448CC3BE3DB}"/>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8</a:t>
            </a:fld>
            <a:endParaRPr lang="en-US" dirty="0"/>
          </a:p>
        </p:txBody>
      </p:sp>
    </p:spTree>
    <p:extLst>
      <p:ext uri="{BB962C8B-B14F-4D97-AF65-F5344CB8AC3E}">
        <p14:creationId xmlns:p14="http://schemas.microsoft.com/office/powerpoint/2010/main" val="1307198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Tenant Responsibilities</a:t>
            </a:r>
          </a:p>
        </p:txBody>
      </p:sp>
      <p:sp>
        <p:nvSpPr>
          <p:cNvPr id="8" name="TextBox 7">
            <a:extLst>
              <a:ext uri="{FF2B5EF4-FFF2-40B4-BE49-F238E27FC236}">
                <a16:creationId xmlns:a16="http://schemas.microsoft.com/office/drawing/2014/main" id="{F4F4B11A-E529-4A81-B0AD-75DD0DBCEE59}"/>
              </a:ext>
            </a:extLst>
          </p:cNvPr>
          <p:cNvSpPr txBox="1"/>
          <p:nvPr/>
        </p:nvSpPr>
        <p:spPr>
          <a:xfrm>
            <a:off x="647700" y="1416764"/>
            <a:ext cx="7772400" cy="400110"/>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Per your lease, you have several responsibilities to fulfill</a:t>
            </a:r>
            <a:r>
              <a:rPr lang="en-US" sz="2000" i="1" dirty="0">
                <a:latin typeface="Segoe UI" panose="020B0502040204020203" pitchFamily="34" charset="0"/>
                <a:cs typeface="Segoe UI" panose="020B0502040204020203" pitchFamily="34" charset="0"/>
              </a:rPr>
              <a:t>:</a:t>
            </a:r>
            <a:endParaRPr lang="en-US" sz="2000" i="1" dirty="0">
              <a:latin typeface="Calibri" panose="020F0502020204030204" pitchFamily="34" charset="0"/>
              <a:cs typeface="Calibri" panose="020F0502020204030204" pitchFamily="34" charset="0"/>
            </a:endParaRPr>
          </a:p>
        </p:txBody>
      </p:sp>
      <p:sp>
        <p:nvSpPr>
          <p:cNvPr id="9" name="Date Placeholder 8">
            <a:extLst>
              <a:ext uri="{FF2B5EF4-FFF2-40B4-BE49-F238E27FC236}">
                <a16:creationId xmlns:a16="http://schemas.microsoft.com/office/drawing/2014/main" id="{35EE6A3D-3CEC-4378-8CA3-8877C4703870}"/>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January 2023</a:t>
            </a:r>
          </a:p>
        </p:txBody>
      </p:sp>
      <p:sp>
        <p:nvSpPr>
          <p:cNvPr id="12" name="Slide Number Placeholder 10">
            <a:extLst>
              <a:ext uri="{FF2B5EF4-FFF2-40B4-BE49-F238E27FC236}">
                <a16:creationId xmlns:a16="http://schemas.microsoft.com/office/drawing/2014/main" id="{B5B41828-2C59-49C9-8545-054083BC0BB8}"/>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9</a:t>
            </a:fld>
            <a:endParaRPr lang="en-US" dirty="0"/>
          </a:p>
        </p:txBody>
      </p:sp>
      <p:pic>
        <p:nvPicPr>
          <p:cNvPr id="5" name="Picture 4" descr="Diagram&#10;&#10;Description automatically generated">
            <a:extLst>
              <a:ext uri="{FF2B5EF4-FFF2-40B4-BE49-F238E27FC236}">
                <a16:creationId xmlns:a16="http://schemas.microsoft.com/office/drawing/2014/main" id="{EB6FA8DE-9CE7-48BE-BAA8-5872D5A670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11" y="1816874"/>
            <a:ext cx="8774410" cy="4450761"/>
          </a:xfrm>
          <a:prstGeom prst="rect">
            <a:avLst/>
          </a:prstGeom>
        </p:spPr>
      </p:pic>
    </p:spTree>
    <p:extLst>
      <p:ext uri="{BB962C8B-B14F-4D97-AF65-F5344CB8AC3E}">
        <p14:creationId xmlns:p14="http://schemas.microsoft.com/office/powerpoint/2010/main" val="2211644675"/>
      </p:ext>
    </p:extLst>
  </p:cSld>
  <p:clrMapOvr>
    <a:masterClrMapping/>
  </p:clrMapOvr>
</p:sld>
</file>

<file path=ppt/theme/theme1.xml><?xml version="1.0" encoding="utf-8"?>
<a:theme xmlns:a="http://schemas.openxmlformats.org/drawingml/2006/main" name="P&amp;R Template v0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HQMC TITLE">
      <a:majorFont>
        <a:latin typeface="Arial"/>
        <a:ea typeface=""/>
        <a:cs typeface="Arial"/>
      </a:majorFont>
      <a:minorFont>
        <a:latin typeface="Arial"/>
        <a:ea typeface=""/>
        <a:cs typeface="Arial"/>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990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defRPr kumimoji="0" sz="2000" b="1" i="0" u="none" strike="noStrike" cap="none" normalizeH="0" baseline="0" smtClean="0">
            <a:ln>
              <a:noFill/>
            </a:ln>
            <a:solidFill>
              <a:schemeClr val="tx1"/>
            </a:solidFill>
            <a:effectLst/>
            <a:latin typeface="Arial" charset="0"/>
            <a:cs typeface="Arial" charset="0"/>
          </a:defRPr>
        </a:defPPr>
      </a:lstStyle>
    </a:spDef>
    <a:lnDef>
      <a:spPr bwMode="auto">
        <a:noFill/>
        <a:ln w="9525" cap="flat" cmpd="sng" algn="ctr">
          <a:solidFill>
            <a:srgbClr val="FF0000"/>
          </a:solidFill>
          <a:prstDash val="solid"/>
          <a:round/>
          <a:headEnd type="none" w="med" len="med"/>
          <a:tailEnd type="none" w="med" len="med"/>
        </a:ln>
        <a:effectLst/>
      </a:spPr>
      <a:bodyPr/>
      <a:lstStyle/>
    </a:lnDef>
    <a:txDef>
      <a:spPr>
        <a:noFill/>
      </a:spPr>
      <a:bodyPr wrap="none" rtlCol="0">
        <a:spAutoFit/>
      </a:bodyPr>
      <a:lstStyle>
        <a:defPPr>
          <a:buNone/>
          <a:defRPr sz="1200" b="0" dirty="0" smtClean="0"/>
        </a:defPPr>
      </a:lstStyle>
    </a:txDef>
  </a:objectDefaults>
  <a:extraClrSchemeLst>
    <a:extraClrScheme>
      <a:clrScheme name="HQMC TIT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QMC TIT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QMC TIT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QMC TIT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QMC TIT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QMC TIT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QMC TIT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EAF4FCED133448BBAB7762E4CB88F7" ma:contentTypeVersion="14" ma:contentTypeDescription="Create a new document." ma:contentTypeScope="" ma:versionID="6ead5dbd8a3d9c50f3e0b7307d4082e7">
  <xsd:schema xmlns:xsd="http://www.w3.org/2001/XMLSchema" xmlns:xs="http://www.w3.org/2001/XMLSchema" xmlns:p="http://schemas.microsoft.com/office/2006/metadata/properties" xmlns:ns2="9327130b-6124-440a-8c94-1ca7760d6fe2" xmlns:ns3="7efdb76e-54b4-4996-963a-e0dfb265587e" targetNamespace="http://schemas.microsoft.com/office/2006/metadata/properties" ma:root="true" ma:fieldsID="40f410b595916bea7190895357588255" ns2:_="" ns3:_="">
    <xsd:import namespace="9327130b-6124-440a-8c94-1ca7760d6fe2"/>
    <xsd:import namespace="7efdb76e-54b4-4996-963a-e0dfb26558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27130b-6124-440a-8c94-1ca7760d6f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d29a467-ccb3-40ae-b171-e388b769af8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fdb76e-54b4-4996-963a-e0dfb265587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28bcee3-0492-4677-bf87-c7034032857d}" ma:internalName="TaxCatchAll" ma:showField="CatchAllData" ma:web="7efdb76e-54b4-4996-963a-e0dfb265587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327130b-6124-440a-8c94-1ca7760d6fe2">
      <Terms xmlns="http://schemas.microsoft.com/office/infopath/2007/PartnerControls"/>
    </lcf76f155ced4ddcb4097134ff3c332f>
    <TaxCatchAll xmlns="7efdb76e-54b4-4996-963a-e0dfb265587e" xsi:nil="true"/>
    <SharedWithUsers xmlns="7efdb76e-54b4-4996-963a-e0dfb265587e">
      <UserInfo>
        <DisplayName/>
        <AccountId xsi:nil="true"/>
        <AccountType/>
      </UserInfo>
    </SharedWithUsers>
  </documentManagement>
</p:properties>
</file>

<file path=customXml/itemProps1.xml><?xml version="1.0" encoding="utf-8"?>
<ds:datastoreItem xmlns:ds="http://schemas.openxmlformats.org/officeDocument/2006/customXml" ds:itemID="{F5525A2F-B424-467D-81F7-5C19E0508872}">
  <ds:schemaRefs>
    <ds:schemaRef ds:uri="7efdb76e-54b4-4996-963a-e0dfb265587e"/>
    <ds:schemaRef ds:uri="9327130b-6124-440a-8c94-1ca7760d6f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AC45CF-E229-4647-8724-E800629AA243}">
  <ds:schemaRefs>
    <ds:schemaRef ds:uri="http://schemas.microsoft.com/sharepoint/v3/contenttype/forms"/>
  </ds:schemaRefs>
</ds:datastoreItem>
</file>

<file path=customXml/itemProps3.xml><?xml version="1.0" encoding="utf-8"?>
<ds:datastoreItem xmlns:ds="http://schemas.openxmlformats.org/officeDocument/2006/customXml" ds:itemID="{36B88B84-64F3-4774-BF27-B4660A64756C}">
  <ds:schemaRefs>
    <ds:schemaRef ds:uri="http://www.w3.org/XML/1998/namespace"/>
    <ds:schemaRef ds:uri="http://schemas.microsoft.com/office/2006/documentManagement/types"/>
    <ds:schemaRef ds:uri="http://schemas.microsoft.com/office/2006/metadata/properties"/>
    <ds:schemaRef ds:uri="http://purl.org/dc/elements/1.1/"/>
    <ds:schemaRef ds:uri="7efdb76e-54b4-4996-963a-e0dfb265587e"/>
    <ds:schemaRef ds:uri="http://schemas.microsoft.com/office/infopath/2007/PartnerControls"/>
    <ds:schemaRef ds:uri="http://purl.org/dc/dcmitype/"/>
    <ds:schemaRef ds:uri="9327130b-6124-440a-8c94-1ca7760d6fe2"/>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clbl:label id="{d5fe813e-0caa-432a-b2ac-d555aa91bd1c}" enabled="0" method="" siteId="{d5fe813e-0caa-432a-b2ac-d555aa91bd1c}" removed="1"/>
</clbl:labelList>
</file>

<file path=docProps/app.xml><?xml version="1.0" encoding="utf-8"?>
<Properties xmlns="http://schemas.openxmlformats.org/officeDocument/2006/extended-properties" xmlns:vt="http://schemas.openxmlformats.org/officeDocument/2006/docPropsVTypes">
  <TotalTime>1597</TotalTime>
  <Words>2972</Words>
  <Application>Microsoft Office PowerPoint</Application>
  <PresentationFormat>On-screen Show (4:3)</PresentationFormat>
  <Paragraphs>329</Paragraphs>
  <Slides>23</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23</vt:i4>
      </vt:variant>
    </vt:vector>
  </HeadingPairs>
  <TitlesOfParts>
    <vt:vector size="34" baseType="lpstr">
      <vt:lpstr>Arial</vt:lpstr>
      <vt:lpstr>Calibri</vt:lpstr>
      <vt:lpstr>Calibri Light</vt:lpstr>
      <vt:lpstr>Franklin Gothic Book</vt:lpstr>
      <vt:lpstr>Segoe UI</vt:lpstr>
      <vt:lpstr>Wingdings</vt:lpstr>
      <vt:lpstr>Wingdings 2</vt:lpstr>
      <vt:lpstr>P&amp;R Template v01</vt:lpstr>
      <vt:lpstr>Title Slide</vt:lpstr>
      <vt:lpstr>Body</vt:lpstr>
      <vt:lpstr>Office Theme</vt:lpstr>
      <vt:lpstr>PowerPoint Presentation</vt:lpstr>
      <vt:lpstr>Table of Contents</vt:lpstr>
      <vt:lpstr>Welcome!</vt:lpstr>
      <vt:lpstr>Contact Information</vt:lpstr>
      <vt:lpstr>MHO Services and Responsibilities</vt:lpstr>
      <vt:lpstr>AMCC at Parris Island/Naval Hospital</vt:lpstr>
      <vt:lpstr>Understanding Your Lease </vt:lpstr>
      <vt:lpstr>Fees and Payments</vt:lpstr>
      <vt:lpstr>Tenant Responsibilities</vt:lpstr>
      <vt:lpstr>What to Expect: Move-In and Move-Out</vt:lpstr>
      <vt:lpstr>Renters’ Insurance Overview</vt:lpstr>
      <vt:lpstr>Tips for Renters’ Insurance</vt:lpstr>
      <vt:lpstr>Resident Energy Conservation Program (RECP)</vt:lpstr>
      <vt:lpstr>Maintaining Your Home</vt:lpstr>
      <vt:lpstr>Window Safety Tips</vt:lpstr>
      <vt:lpstr>Maintenance Issues</vt:lpstr>
      <vt:lpstr>Types of Service Calls</vt:lpstr>
      <vt:lpstr>Tenant Bill of Rights</vt:lpstr>
      <vt:lpstr>Dispute Resolution Process Overview</vt:lpstr>
      <vt:lpstr>Informal Dispute Resolution Process </vt:lpstr>
      <vt:lpstr>Formal Dispute Resolution Process </vt:lpstr>
      <vt:lpstr>PowerPoint Presentation</vt:lpstr>
      <vt:lpstr>Connect with Marine Corps Housing  </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LtCol Jerry R</dc:creator>
  <cp:lastModifiedBy>Williams CIV Sharron N</cp:lastModifiedBy>
  <cp:revision>10</cp:revision>
  <cp:lastPrinted>2023-03-07T20:02:52Z</cp:lastPrinted>
  <dcterms:created xsi:type="dcterms:W3CDTF">2019-02-05T17:43:40Z</dcterms:created>
  <dcterms:modified xsi:type="dcterms:W3CDTF">2023-03-07T20:15:43Z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0x01010096EAF4FCED133448BBAB7762E4CB88F7</vt:lpwstr>
  </property>
  <property fmtid="{D5CDD505-2E9C-101B-9397-08002B2CF9AE}" pid="3" name="MediaServiceImageTags">
    <vt:lpwstr/>
  </property>
</Properties>
</file>